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7" r:id="rId2"/>
  </p:sldMasterIdLst>
  <p:notesMasterIdLst>
    <p:notesMasterId r:id="rId28"/>
  </p:notesMasterIdLst>
  <p:handoutMasterIdLst>
    <p:handoutMasterId r:id="rId29"/>
  </p:handoutMasterIdLst>
  <p:sldIdLst>
    <p:sldId id="256" r:id="rId3"/>
    <p:sldId id="353" r:id="rId4"/>
    <p:sldId id="389" r:id="rId5"/>
    <p:sldId id="402" r:id="rId6"/>
    <p:sldId id="437" r:id="rId7"/>
    <p:sldId id="364" r:id="rId8"/>
    <p:sldId id="342" r:id="rId9"/>
    <p:sldId id="341" r:id="rId10"/>
    <p:sldId id="357" r:id="rId11"/>
    <p:sldId id="390" r:id="rId12"/>
    <p:sldId id="391" r:id="rId13"/>
    <p:sldId id="438" r:id="rId14"/>
    <p:sldId id="415" r:id="rId15"/>
    <p:sldId id="416" r:id="rId16"/>
    <p:sldId id="417" r:id="rId17"/>
    <p:sldId id="418" r:id="rId18"/>
    <p:sldId id="419" r:id="rId19"/>
    <p:sldId id="421" r:id="rId20"/>
    <p:sldId id="422" r:id="rId21"/>
    <p:sldId id="423" r:id="rId22"/>
    <p:sldId id="424" r:id="rId23"/>
    <p:sldId id="425" r:id="rId24"/>
    <p:sldId id="427" r:id="rId25"/>
    <p:sldId id="430" r:id="rId26"/>
    <p:sldId id="434" r:id="rId27"/>
  </p:sldIdLst>
  <p:sldSz cx="9144000" cy="6858000" type="screen4x3"/>
  <p:notesSz cx="923925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8" autoAdjust="0"/>
    <p:restoredTop sz="94621"/>
  </p:normalViewPr>
  <p:slideViewPr>
    <p:cSldViewPr showGuides="1">
      <p:cViewPr varScale="1">
        <p:scale>
          <a:sx n="91" d="100"/>
          <a:sy n="91" d="100"/>
        </p:scale>
        <p:origin x="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040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038" y="0"/>
            <a:ext cx="40040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514392"/>
            <a:ext cx="40040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038" y="6514392"/>
            <a:ext cx="40040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AE6BB-637D-4B15-926E-74082937D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9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040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3038" y="0"/>
            <a:ext cx="40040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14350"/>
            <a:ext cx="3429000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349" y="3257788"/>
            <a:ext cx="7390554" cy="308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14392"/>
            <a:ext cx="40040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3038" y="6514392"/>
            <a:ext cx="4004099" cy="3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4916A35F-7E29-41AC-AF4E-92A3A0B6A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7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2705B-F0E6-43F6-9161-CED6BCD1458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D4F5686-3FFF-8E45-9E82-6E9FE5521C53}" type="slidenum">
              <a:rPr lang="en-US" altLang="en-US" sz="1000" b="0">
                <a:latin typeface="Times New Roman" charset="0"/>
              </a:rPr>
              <a:pPr/>
              <a:t>25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9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8E2BB-5EC5-4238-BD0C-4151BBF02FB3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6A35F-7E29-41AC-AF4E-92A3A0B6AB6C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1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8E2BB-5EC5-4238-BD0C-4151BBF02FB3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3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90E99-E1AB-4158-9FD6-A5B48F230236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5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78F01-FA61-4761-920D-86BB9031AC0D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6A35F-7E29-41AC-AF4E-92A3A0B6AB6C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1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6A35F-7E29-41AC-AF4E-92A3A0B6AB6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9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6A35F-7E29-41AC-AF4E-92A3A0B6AB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F7F0D-2C51-43A6-B202-B73363129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68758-3982-4770-97FD-C80A1F6C5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9A20-E25E-4ACD-BB7E-0224F953F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6C55DD1-B38B-4E61-9F3A-9CA43483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F470D1F-7BA3-401C-A136-EF857A151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F7F0D-2C51-43A6-B202-B733631291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86133-AEE1-405E-9985-F2F6AE7D7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A84A6-F9C9-451B-8EF2-0C96FC05A0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0A8D5-B04A-41DA-8CCA-1E69F20B5D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1AC-BCB1-431D-8B87-8E22E442CB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A1B03-B8B9-4CAF-81EE-718D87276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86133-AEE1-405E-9985-F2F6AE7D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5227-CF23-4D21-AEBF-F917A2A7F2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5EA2-540D-4D12-840B-3DB9FFCB3A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9C98B-C1F9-4001-B2FD-AACE110648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68758-3982-4770-97FD-C80A1F6C59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9A20-E25E-4ACD-BB7E-0224F953F2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6C55DD1-B38B-4E61-9F3A-9CA434838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F470D1F-7BA3-401C-A136-EF857A1519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A84A6-F9C9-451B-8EF2-0C96FC05A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0A8D5-B04A-41DA-8CCA-1E69F20B5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1AC-BCB1-431D-8B87-8E22E442C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A1B03-B8B9-4CAF-81EE-718D87276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5227-CF23-4D21-AEBF-F917A2A7F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5EA2-540D-4D12-840B-3DB9FFCB3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9C98B-C1F9-4001-B2FD-AACE11064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Point</a:t>
            </a:r>
          </a:p>
          <a:p>
            <a:pPr lvl="1"/>
            <a:r>
              <a:rPr lang="en-US" smtClean="0"/>
              <a:t>First bullet</a:t>
            </a:r>
          </a:p>
          <a:p>
            <a:pPr lvl="2"/>
            <a:r>
              <a:rPr lang="en-US" smtClean="0"/>
              <a:t>Second bullet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52400" y="16764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B70427"/>
          </a:solidFill>
          <a:ln w="9525">
            <a:solidFill>
              <a:srgbClr val="B70427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DF937E18-DFAB-4664-891F-26BA1A28CA6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9" name="Picture 9" descr="UNM SOE Logo Col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257800" cy="8620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  <p:sldLayoutId id="2147483686" r:id="rId13"/>
  </p:sldLayoutIdLst>
  <p:transition spd="med"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Point</a:t>
            </a:r>
          </a:p>
          <a:p>
            <a:pPr lvl="1"/>
            <a:r>
              <a:rPr lang="en-US" smtClean="0"/>
              <a:t>First bullet</a:t>
            </a:r>
          </a:p>
          <a:p>
            <a:pPr lvl="2"/>
            <a:r>
              <a:rPr lang="en-US" smtClean="0"/>
              <a:t>Second bullet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52400" y="16764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B70427"/>
          </a:solidFill>
          <a:ln w="9525">
            <a:solidFill>
              <a:srgbClr val="B70427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DF937E18-DFAB-4664-891F-26BA1A28CA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9" name="Picture 9" descr="UNM SOE Logo Col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257800" cy="8620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ransition spd="med"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B70427"/>
          </a:solidFill>
          <a:latin typeface="Tahoma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B4DC-D249-4C94-A563-BFA6712C5ADD}" type="slidenum">
              <a:rPr lang="en-US"/>
              <a:pPr/>
              <a:t>1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76200" y="2236788"/>
            <a:ext cx="9144000" cy="708025"/>
          </a:xfrm>
        </p:spPr>
        <p:txBody>
          <a:bodyPr anchor="t" anchorCtr="0"/>
          <a:lstStyle/>
          <a:p>
            <a:pPr algn="ctr"/>
            <a:r>
              <a:rPr lang="en-US" sz="2800" i="1" dirty="0" smtClean="0"/>
              <a:t>Engine for STEM Education, Research, and Economic Development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i="1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98602" y="3657600"/>
            <a:ext cx="8229600" cy="24859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66FF"/>
                </a:solidFill>
              </a:rPr>
              <a:t>Christos Christodoulou</a:t>
            </a:r>
            <a:endParaRPr lang="en-US" sz="2400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Associate </a:t>
            </a:r>
            <a:r>
              <a:rPr lang="en-US" sz="2400" dirty="0" smtClean="0"/>
              <a:t>Dean for Research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Dean Designate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School of Engineering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June 16</a:t>
            </a:r>
            <a:r>
              <a:rPr lang="en-US" sz="2400" dirty="0" smtClean="0"/>
              <a:t>, 2017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66FF"/>
                </a:solidFill>
              </a:rPr>
              <a:t>New Mexico Society of Professional Engineers</a:t>
            </a:r>
            <a:endParaRPr lang="en-US" sz="2400" dirty="0" smtClean="0">
              <a:solidFill>
                <a:srgbClr val="0066FF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04800" y="38862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</a:pPr>
            <a:endParaRPr lang="en-US" sz="2600" b="1">
              <a:latin typeface="Tahoma" charset="0"/>
            </a:endParaRPr>
          </a:p>
        </p:txBody>
      </p:sp>
      <p:pic>
        <p:nvPicPr>
          <p:cNvPr id="2057" name="Picture 9" descr="Tre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20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71804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rgbClr val="B70427"/>
                </a:solidFill>
                <a:latin typeface="Tahoma"/>
                <a:ea typeface="+mj-ea"/>
                <a:cs typeface="+mj-cs"/>
              </a:rPr>
              <a:t>The UNM School of Engineering</a:t>
            </a:r>
            <a:endParaRPr lang="en-US" sz="36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81000"/>
            <a:ext cx="8610600" cy="1371600"/>
          </a:xfrm>
        </p:spPr>
        <p:txBody>
          <a:bodyPr/>
          <a:lstStyle/>
          <a:p>
            <a:r>
              <a:rPr lang="en-US" sz="2800" dirty="0"/>
              <a:t>In partnership with STC.UNM, SOE research leads to invention and innovation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9604"/>
              </p:ext>
            </p:extLst>
          </p:nvPr>
        </p:nvGraphicFramePr>
        <p:xfrm>
          <a:off x="1507588" y="2286000"/>
          <a:ext cx="5867400" cy="30463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3700"/>
                <a:gridCol w="2933700"/>
              </a:tblGrid>
              <a:tr h="743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Invention Disclosures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316</a:t>
                      </a:r>
                    </a:p>
                  </a:txBody>
                  <a:tcPr anchor="ctr"/>
                </a:tc>
              </a:tr>
              <a:tr h="7676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Issued US Patents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 anchor="ctr"/>
                </a:tc>
              </a:tr>
              <a:tr h="7676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License Revenue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$10.5M</a:t>
                      </a:r>
                      <a:endParaRPr lang="en-US" dirty="0"/>
                    </a:p>
                  </a:txBody>
                  <a:tcPr anchor="ctr"/>
                </a:tc>
              </a:tr>
              <a:tr h="7676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Startups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188589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Total </a:t>
            </a:r>
            <a:r>
              <a:rPr lang="en-US" sz="2800" b="1" dirty="0" smtClean="0"/>
              <a:t>FY12-16 </a:t>
            </a:r>
            <a:r>
              <a:rPr lang="en-US" sz="2800" b="1" dirty="0"/>
              <a:t>SOE Metrics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462963"/>
            <a:ext cx="7942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FF"/>
                </a:solidFill>
              </a:rPr>
              <a:t>UNM </a:t>
            </a:r>
            <a:r>
              <a:rPr lang="en-US" sz="2000" b="1" dirty="0">
                <a:solidFill>
                  <a:srgbClr val="0066FF"/>
                </a:solidFill>
              </a:rPr>
              <a:t> is among the Top 100 Worldwide Universities granted U.S. </a:t>
            </a:r>
            <a:r>
              <a:rPr lang="en-US" sz="2000" b="1" dirty="0" smtClean="0">
                <a:solidFill>
                  <a:srgbClr val="0066FF"/>
                </a:solidFill>
              </a:rPr>
              <a:t>patents </a:t>
            </a:r>
            <a:r>
              <a:rPr lang="en-US" sz="2000" b="1" dirty="0">
                <a:solidFill>
                  <a:srgbClr val="0066FF"/>
                </a:solidFill>
              </a:rPr>
              <a:t>in 2016 at No. 33.</a:t>
            </a:r>
          </a:p>
        </p:txBody>
      </p:sp>
    </p:spTree>
    <p:extLst>
      <p:ext uri="{BB962C8B-B14F-4D97-AF65-F5344CB8AC3E}">
        <p14:creationId xmlns:p14="http://schemas.microsoft.com/office/powerpoint/2010/main" val="274933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81000"/>
            <a:ext cx="8610600" cy="1371600"/>
          </a:xfrm>
        </p:spPr>
        <p:txBody>
          <a:bodyPr/>
          <a:lstStyle/>
          <a:p>
            <a:r>
              <a:rPr lang="en-US" sz="3600" dirty="0" smtClean="0"/>
              <a:t>Joint IP with the National Labs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/>
          </p:nvPr>
        </p:nvGraphicFramePr>
        <p:xfrm>
          <a:off x="1676400" y="2286000"/>
          <a:ext cx="5181600" cy="31988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9800"/>
                <a:gridCol w="1524000"/>
                <a:gridCol w="1447800"/>
              </a:tblGrid>
              <a:tr h="8413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Sandia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 Alamos</a:t>
                      </a:r>
                    </a:p>
                  </a:txBody>
                  <a:tcPr anchor="ctr"/>
                </a:tc>
              </a:tr>
              <a:tr h="8413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Patents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</a:p>
                  </a:txBody>
                  <a:tcPr anchor="ctr"/>
                </a:tc>
              </a:tr>
              <a:tr h="758026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dirty="0" smtClean="0"/>
                        <a:t>Commercialization Agreements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/>
                </a:tc>
              </a:tr>
              <a:tr h="7580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Start Ups from Joint IP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201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smtClean="0"/>
              <a:t>of Fellows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1336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National Academy of Engineering - 1 Member</a:t>
            </a:r>
          </a:p>
          <a:p>
            <a:r>
              <a:rPr lang="en-US" dirty="0" smtClean="0"/>
              <a:t>Institute of Electrical and Electronic Engineers - 12 Fellows American </a:t>
            </a:r>
            <a:r>
              <a:rPr lang="en-US" dirty="0" err="1" smtClean="0"/>
              <a:t>Astronautical</a:t>
            </a:r>
            <a:r>
              <a:rPr lang="en-US" dirty="0" smtClean="0"/>
              <a:t> Society - 1 Fellow</a:t>
            </a:r>
          </a:p>
          <a:p>
            <a:r>
              <a:rPr lang="en-US" dirty="0" smtClean="0"/>
              <a:t>American Society of Mechanical Engineers - 5 Fellows American Nuclear Society - 2 Fellows</a:t>
            </a:r>
          </a:p>
          <a:p>
            <a:r>
              <a:rPr lang="en-US" dirty="0" smtClean="0"/>
              <a:t>American Vacuum Society - 1 Fellow</a:t>
            </a:r>
          </a:p>
          <a:p>
            <a:r>
              <a:rPr lang="en-US" dirty="0" smtClean="0"/>
              <a:t>American Institute of Chemical Engineers - 2 Fellows</a:t>
            </a:r>
          </a:p>
          <a:p>
            <a:r>
              <a:rPr lang="en-US" dirty="0" smtClean="0"/>
              <a:t>Int. Assoc. for Advancement of Space Safety - 1 Fellow Optical Society of America - 3 Fellows</a:t>
            </a:r>
          </a:p>
          <a:p>
            <a:r>
              <a:rPr lang="en-US" dirty="0" smtClean="0"/>
              <a:t>Microscopy Society of America - 1 Fellow</a:t>
            </a:r>
          </a:p>
          <a:p>
            <a:r>
              <a:rPr lang="en-US" dirty="0" smtClean="0"/>
              <a:t>American Society of Civil Engineers - 1 Fellow</a:t>
            </a:r>
          </a:p>
          <a:p>
            <a:r>
              <a:rPr lang="en-US" dirty="0" smtClean="0"/>
              <a:t>PECASE Awards – 2 since 2000</a:t>
            </a:r>
          </a:p>
          <a:p>
            <a:r>
              <a:rPr lang="en-US" dirty="0" smtClean="0"/>
              <a:t>R&amp;D 100 Awards – 4 since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6450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 for our School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5427"/>
            <a:ext cx="8458200" cy="4479797"/>
          </a:xfrm>
        </p:spPr>
        <p:txBody>
          <a:bodyPr/>
          <a:lstStyle/>
          <a:p>
            <a:pPr algn="ctr"/>
            <a:r>
              <a:rPr lang="en-US">
                <a:solidFill>
                  <a:srgbClr val="0066FF"/>
                </a:solidFill>
              </a:rPr>
              <a:t>My vision is to guide the </a:t>
            </a:r>
            <a:r>
              <a:rPr lang="en-US" smtClean="0">
                <a:solidFill>
                  <a:srgbClr val="0066FF"/>
                </a:solidFill>
              </a:rPr>
              <a:t>School of </a:t>
            </a:r>
          </a:p>
          <a:p>
            <a:pPr algn="ctr"/>
            <a:r>
              <a:rPr lang="en-US" smtClean="0">
                <a:solidFill>
                  <a:srgbClr val="0066FF"/>
                </a:solidFill>
              </a:rPr>
              <a:t>Engineering and </a:t>
            </a:r>
            <a:r>
              <a:rPr lang="en-US">
                <a:solidFill>
                  <a:srgbClr val="0066FF"/>
                </a:solidFill>
              </a:rPr>
              <a:t>Computing to true </a:t>
            </a:r>
            <a:endParaRPr lang="en-US" smtClean="0">
              <a:solidFill>
                <a:srgbClr val="0066FF"/>
              </a:solidFill>
            </a:endParaRPr>
          </a:p>
          <a:p>
            <a:pPr algn="ctr"/>
            <a:r>
              <a:rPr lang="en-US" smtClean="0">
                <a:solidFill>
                  <a:srgbClr val="0066FF"/>
                </a:solidFill>
              </a:rPr>
              <a:t>national prominence </a:t>
            </a:r>
          </a:p>
          <a:p>
            <a:pPr algn="ctr"/>
            <a:endParaRPr lang="en-US" smtClean="0">
              <a:solidFill>
                <a:srgbClr val="0066FF"/>
              </a:solidFill>
            </a:endParaRPr>
          </a:p>
          <a:p>
            <a:pPr algn="ctr"/>
            <a:r>
              <a:rPr lang="en-US">
                <a:solidFill>
                  <a:srgbClr val="0066FF"/>
                </a:solidFill>
              </a:rPr>
              <a:t>a</a:t>
            </a:r>
            <a:r>
              <a:rPr lang="en-US" smtClean="0">
                <a:solidFill>
                  <a:srgbClr val="0066FF"/>
                </a:solidFill>
              </a:rPr>
              <a:t>nd </a:t>
            </a:r>
          </a:p>
          <a:p>
            <a:pPr algn="ctr"/>
            <a:r>
              <a:rPr lang="en-US" smtClean="0">
                <a:solidFill>
                  <a:srgbClr val="0066FF"/>
                </a:solidFill>
              </a:rPr>
              <a:t>help  our school become </a:t>
            </a:r>
          </a:p>
          <a:p>
            <a:pPr algn="ctr"/>
            <a:r>
              <a:rPr lang="en-US" smtClean="0">
                <a:solidFill>
                  <a:srgbClr val="0066FF"/>
                </a:solidFill>
              </a:rPr>
              <a:t>known for the richness of its teaching and </a:t>
            </a:r>
          </a:p>
          <a:p>
            <a:pPr algn="ctr"/>
            <a:r>
              <a:rPr lang="en-US" smtClean="0">
                <a:solidFill>
                  <a:srgbClr val="0066FF"/>
                </a:solidFill>
              </a:rPr>
              <a:t>for its excellence in  research 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Goal#1: Faculty </a:t>
            </a:r>
            <a:r>
              <a:rPr lang="en-US" sz="3200" dirty="0"/>
              <a:t>and Student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40715"/>
            <a:ext cx="84582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66FF"/>
                </a:solidFill>
              </a:rPr>
              <a:t>Most critical challenge!!!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b="0" dirty="0" smtClean="0"/>
              <a:t>Our school </a:t>
            </a:r>
            <a:r>
              <a:rPr lang="en-US" sz="2400" dirty="0" smtClean="0"/>
              <a:t>has not grown significantly </a:t>
            </a:r>
            <a:r>
              <a:rPr lang="en-US" sz="2400" b="0" dirty="0" smtClean="0"/>
              <a:t>in Faculty numbers for the last 15 years. 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b="0" dirty="0" smtClean="0"/>
              <a:t>We have been stuck at around 100 tenured and tenure-earning Faculty members.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b="0" dirty="0" smtClean="0"/>
              <a:t>We have only added a small number of lecturers and adjunct professors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b="0" dirty="0" smtClean="0"/>
              <a:t>Our research expenditures have not changed much in the last 15 years, </a:t>
            </a:r>
            <a:r>
              <a:rPr lang="en-US" sz="2400" dirty="0" smtClean="0"/>
              <a:t>despite the hard work of our faculty</a:t>
            </a:r>
            <a:r>
              <a:rPr lang="en-US" sz="2400" b="0" dirty="0" smtClean="0"/>
              <a:t>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b="0" dirty="0" smtClean="0"/>
              <a:t>We were about $30–31M in 2002 and we are $33M this year!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610600" cy="33528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800" dirty="0" smtClean="0"/>
              <a:t>The Provost initiated a new formula:         </a:t>
            </a:r>
            <a:r>
              <a:rPr lang="en-US" sz="2800" b="0" dirty="0" smtClean="0"/>
              <a:t>Colleges </a:t>
            </a:r>
            <a:r>
              <a:rPr lang="en-US" sz="2800" b="0" dirty="0"/>
              <a:t>get most of the tuition money </a:t>
            </a:r>
            <a:r>
              <a:rPr lang="en-US" sz="2800" b="0" dirty="0" smtClean="0"/>
              <a:t>back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800" b="0" dirty="0" smtClean="0"/>
              <a:t>We can add, roughly,  a new faculty </a:t>
            </a:r>
            <a:r>
              <a:rPr lang="en-US" sz="2800" b="0" dirty="0"/>
              <a:t>line to SOE for every </a:t>
            </a:r>
            <a:r>
              <a:rPr lang="en-US" sz="2800" b="0" dirty="0" smtClean="0"/>
              <a:t>25-30 undergraduate/graduate students </a:t>
            </a:r>
            <a:r>
              <a:rPr lang="en-US" sz="2800" b="0" dirty="0"/>
              <a:t>that we add to our School enrollment. </a:t>
            </a:r>
            <a:endParaRPr lang="en-US" sz="2800" b="0" dirty="0" smtClean="0"/>
          </a:p>
          <a:p>
            <a:pPr>
              <a:buFont typeface="Arial" charset="0"/>
              <a:buChar char="•"/>
            </a:pPr>
            <a:endParaRPr lang="en-US" sz="28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1" y="2743200"/>
            <a:ext cx="8610600" cy="1905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66FF"/>
                </a:solidFill>
              </a:rPr>
              <a:t>Goal</a:t>
            </a:r>
            <a:r>
              <a:rPr lang="en-US" sz="3600" b="0" dirty="0" smtClean="0">
                <a:solidFill>
                  <a:srgbClr val="0066FF"/>
                </a:solidFill>
              </a:rPr>
              <a:t/>
            </a:r>
            <a:br>
              <a:rPr lang="en-US" sz="3600" b="0" dirty="0" smtClean="0">
                <a:solidFill>
                  <a:srgbClr val="0066FF"/>
                </a:solidFill>
              </a:rPr>
            </a:br>
            <a:r>
              <a:rPr lang="en-US" sz="3600" b="0" dirty="0" smtClean="0">
                <a:solidFill>
                  <a:srgbClr val="0066FF"/>
                </a:solidFill>
              </a:rPr>
              <a:t> </a:t>
            </a:r>
            <a:r>
              <a:rPr lang="en-US" sz="3600" dirty="0" smtClean="0">
                <a:solidFill>
                  <a:srgbClr val="0066FF"/>
                </a:solidFill>
              </a:rPr>
              <a:t>Add </a:t>
            </a:r>
            <a:r>
              <a:rPr lang="en-US" sz="3600" dirty="0">
                <a:solidFill>
                  <a:srgbClr val="0066FF"/>
                </a:solidFill>
              </a:rPr>
              <a:t>a minimum of </a:t>
            </a:r>
            <a:r>
              <a:rPr lang="en-US" sz="3600" dirty="0" smtClean="0">
                <a:solidFill>
                  <a:srgbClr val="0066FF"/>
                </a:solidFill>
              </a:rPr>
              <a:t>25 </a:t>
            </a:r>
            <a:r>
              <a:rPr lang="en-US" sz="3600" dirty="0">
                <a:solidFill>
                  <a:srgbClr val="0066FF"/>
                </a:solidFill>
              </a:rPr>
              <a:t>new faculty lines  </a:t>
            </a:r>
            <a:r>
              <a:rPr lang="en-US" sz="3600" dirty="0" smtClean="0">
                <a:solidFill>
                  <a:srgbClr val="0066FF"/>
                </a:solidFill>
              </a:rPr>
              <a:t>in the next 5 years     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04800" y="609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9pPr>
          </a:lstStyle>
          <a:p>
            <a:r>
              <a:rPr lang="en-US" kern="0" smtClean="0"/>
              <a:t>Urgency &amp; Good News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325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population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1012"/>
            <a:ext cx="8458200" cy="1754188"/>
          </a:xfrm>
        </p:spPr>
        <p:txBody>
          <a:bodyPr/>
          <a:lstStyle/>
          <a:p>
            <a:pPr algn="ctr"/>
            <a:r>
              <a:rPr lang="en-US" sz="3200" dirty="0"/>
              <a:t>Undergraduates: 2,314</a:t>
            </a:r>
          </a:p>
          <a:p>
            <a:pPr algn="ctr"/>
            <a:r>
              <a:rPr lang="en-US" sz="3200" dirty="0"/>
              <a:t>MS: 367, PhD: 787    Total grad: 1,157</a:t>
            </a:r>
          </a:p>
          <a:p>
            <a:pPr algn="ctr"/>
            <a:r>
              <a:rPr lang="en-US" sz="3200" dirty="0"/>
              <a:t>Total students 3,468</a:t>
            </a:r>
          </a:p>
          <a:p>
            <a:pPr marL="0" indent="0" algn="ctr"/>
            <a:endParaRPr lang="en-US" sz="3200" dirty="0" smtClean="0">
              <a:solidFill>
                <a:srgbClr val="0066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66FF"/>
                </a:solidFill>
              </a:rPr>
              <a:t>Goal: Increase enrollment to at least </a:t>
            </a:r>
            <a:r>
              <a:rPr lang="en-US" sz="3200" dirty="0" smtClean="0">
                <a:solidFill>
                  <a:srgbClr val="FF0000"/>
                </a:solidFill>
              </a:rPr>
              <a:t>3300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smtClean="0">
                <a:solidFill>
                  <a:srgbClr val="0066FF"/>
                </a:solidFill>
              </a:rPr>
              <a:t>undergraduate students </a:t>
            </a:r>
            <a:r>
              <a:rPr lang="en-US" sz="3200" dirty="0">
                <a:solidFill>
                  <a:srgbClr val="0066FF"/>
                </a:solidFill>
              </a:rPr>
              <a:t>in the next 5 years</a:t>
            </a:r>
            <a:r>
              <a:rPr lang="en-US" sz="3200" dirty="0" smtClean="0">
                <a:solidFill>
                  <a:srgbClr val="0066FF"/>
                </a:solidFill>
              </a:rPr>
              <a:t>!!!</a:t>
            </a:r>
          </a:p>
          <a:p>
            <a:pPr algn="ctr"/>
            <a:endParaRPr lang="en-US" sz="2000" dirty="0">
              <a:solidFill>
                <a:srgbClr val="0066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66FF"/>
                </a:solidFill>
              </a:rPr>
              <a:t>We can do it and exceed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24000" y="533400"/>
            <a:ext cx="6248400" cy="5943600"/>
          </a:xfrm>
          <a:custGeom>
            <a:avLst/>
            <a:gdLst>
              <a:gd name="connsiteX0" fmla="*/ 3432776 w 6858000"/>
              <a:gd name="connsiteY0" fmla="*/ 137160 h 5943600"/>
              <a:gd name="connsiteX1" fmla="*/ 243806 w 6858000"/>
              <a:gd name="connsiteY1" fmla="*/ 2971800 h 5943600"/>
              <a:gd name="connsiteX2" fmla="*/ 3432776 w 6858000"/>
              <a:gd name="connsiteY2" fmla="*/ 5806440 h 5943600"/>
              <a:gd name="connsiteX3" fmla="*/ 6621746 w 6858000"/>
              <a:gd name="connsiteY3" fmla="*/ 2971800 h 5943600"/>
              <a:gd name="connsiteX4" fmla="*/ 3432776 w 6858000"/>
              <a:gd name="connsiteY4" fmla="*/ 137160 h 5943600"/>
              <a:gd name="connsiteX5" fmla="*/ 3429000 w 6858000"/>
              <a:gd name="connsiteY5" fmla="*/ 0 h 5943600"/>
              <a:gd name="connsiteX6" fmla="*/ 6858000 w 6858000"/>
              <a:gd name="connsiteY6" fmla="*/ 2971800 h 5943600"/>
              <a:gd name="connsiteX7" fmla="*/ 3429000 w 6858000"/>
              <a:gd name="connsiteY7" fmla="*/ 5943600 h 5943600"/>
              <a:gd name="connsiteX8" fmla="*/ 0 w 6858000"/>
              <a:gd name="connsiteY8" fmla="*/ 2971800 h 5943600"/>
              <a:gd name="connsiteX9" fmla="*/ 3429000 w 6858000"/>
              <a:gd name="connsiteY9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5943600">
                <a:moveTo>
                  <a:pt x="3432776" y="137160"/>
                </a:moveTo>
                <a:cubicBezTo>
                  <a:pt x="1671557" y="137160"/>
                  <a:pt x="243806" y="1406272"/>
                  <a:pt x="243806" y="2971800"/>
                </a:cubicBezTo>
                <a:cubicBezTo>
                  <a:pt x="243806" y="4537328"/>
                  <a:pt x="1671557" y="5806440"/>
                  <a:pt x="3432776" y="5806440"/>
                </a:cubicBezTo>
                <a:cubicBezTo>
                  <a:pt x="5193995" y="5806440"/>
                  <a:pt x="6621746" y="4537328"/>
                  <a:pt x="6621746" y="2971800"/>
                </a:cubicBezTo>
                <a:cubicBezTo>
                  <a:pt x="6621746" y="1406272"/>
                  <a:pt x="5193995" y="137160"/>
                  <a:pt x="3432776" y="137160"/>
                </a:cubicBezTo>
                <a:close/>
                <a:moveTo>
                  <a:pt x="3429000" y="0"/>
                </a:moveTo>
                <a:cubicBezTo>
                  <a:pt x="5322784" y="0"/>
                  <a:pt x="6858000" y="1330520"/>
                  <a:pt x="6858000" y="2971800"/>
                </a:cubicBezTo>
                <a:cubicBezTo>
                  <a:pt x="6858000" y="4613080"/>
                  <a:pt x="5322784" y="5943600"/>
                  <a:pt x="3429000" y="5943600"/>
                </a:cubicBezTo>
                <a:cubicBezTo>
                  <a:pt x="1535216" y="5943600"/>
                  <a:pt x="0" y="4613080"/>
                  <a:pt x="0" y="2971800"/>
                </a:cubicBezTo>
                <a:cubicBezTo>
                  <a:pt x="0" y="1330520"/>
                  <a:pt x="1535216" y="0"/>
                  <a:pt x="3429000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86133-AEE1-405E-9985-F2F6AE7D7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915" y="2706915"/>
            <a:ext cx="254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 of Growth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47784" y="0"/>
            <a:ext cx="2865161" cy="2057400"/>
          </a:xfrm>
          <a:custGeom>
            <a:avLst/>
            <a:gdLst>
              <a:gd name="connsiteX0" fmla="*/ 0 w 3397249"/>
              <a:gd name="connsiteY0" fmla="*/ 283110 h 1698624"/>
              <a:gd name="connsiteX1" fmla="*/ 283110 w 3397249"/>
              <a:gd name="connsiteY1" fmla="*/ 0 h 1698624"/>
              <a:gd name="connsiteX2" fmla="*/ 3114139 w 3397249"/>
              <a:gd name="connsiteY2" fmla="*/ 0 h 1698624"/>
              <a:gd name="connsiteX3" fmla="*/ 3397249 w 3397249"/>
              <a:gd name="connsiteY3" fmla="*/ 283110 h 1698624"/>
              <a:gd name="connsiteX4" fmla="*/ 3397249 w 3397249"/>
              <a:gd name="connsiteY4" fmla="*/ 1415514 h 1698624"/>
              <a:gd name="connsiteX5" fmla="*/ 3114139 w 3397249"/>
              <a:gd name="connsiteY5" fmla="*/ 1698624 h 1698624"/>
              <a:gd name="connsiteX6" fmla="*/ 283110 w 3397249"/>
              <a:gd name="connsiteY6" fmla="*/ 1698624 h 1698624"/>
              <a:gd name="connsiteX7" fmla="*/ 0 w 3397249"/>
              <a:gd name="connsiteY7" fmla="*/ 1415514 h 1698624"/>
              <a:gd name="connsiteX8" fmla="*/ 0 w 3397249"/>
              <a:gd name="connsiteY8" fmla="*/ 283110 h 1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249" h="1698624">
                <a:moveTo>
                  <a:pt x="0" y="283110"/>
                </a:moveTo>
                <a:cubicBezTo>
                  <a:pt x="0" y="126753"/>
                  <a:pt x="126753" y="0"/>
                  <a:pt x="283110" y="0"/>
                </a:cubicBezTo>
                <a:lnTo>
                  <a:pt x="3114139" y="0"/>
                </a:lnTo>
                <a:cubicBezTo>
                  <a:pt x="3270496" y="0"/>
                  <a:pt x="3397249" y="126753"/>
                  <a:pt x="3397249" y="283110"/>
                </a:cubicBezTo>
                <a:lnTo>
                  <a:pt x="3397249" y="1415514"/>
                </a:lnTo>
                <a:cubicBezTo>
                  <a:pt x="3397249" y="1571871"/>
                  <a:pt x="3270496" y="1698624"/>
                  <a:pt x="3114139" y="1698624"/>
                </a:cubicBezTo>
                <a:lnTo>
                  <a:pt x="283110" y="1698624"/>
                </a:lnTo>
                <a:cubicBezTo>
                  <a:pt x="126753" y="1698624"/>
                  <a:pt x="0" y="1571871"/>
                  <a:pt x="0" y="1415514"/>
                </a:cubicBezTo>
                <a:lnTo>
                  <a:pt x="0" y="28311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570" tIns="330570" rIns="330570" bIns="33057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Perpetua" panose="02020502060401020303" pitchFamily="18" charset="0"/>
              </a:rPr>
              <a:t>An increase in the number of students will lead to an increase in the number of</a:t>
            </a:r>
            <a:r>
              <a:rPr lang="en-US" sz="2400" smtClean="0">
                <a:latin typeface="Perpetua" panose="02020502060401020303" pitchFamily="18" charset="0"/>
              </a:rPr>
              <a:t>  </a:t>
            </a:r>
            <a:r>
              <a:rPr lang="en-US" sz="2400">
                <a:latin typeface="Perpetua" panose="02020502060401020303" pitchFamily="18" charset="0"/>
              </a:rPr>
              <a:t>faculty</a:t>
            </a:r>
            <a:endParaRPr lang="en-US" sz="2400" kern="1200">
              <a:latin typeface="Perpetua" panose="02020502060401020303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12946" y="2286000"/>
            <a:ext cx="2791301" cy="2447138"/>
          </a:xfrm>
          <a:custGeom>
            <a:avLst/>
            <a:gdLst>
              <a:gd name="connsiteX0" fmla="*/ 0 w 3397249"/>
              <a:gd name="connsiteY0" fmla="*/ 283110 h 1698624"/>
              <a:gd name="connsiteX1" fmla="*/ 283110 w 3397249"/>
              <a:gd name="connsiteY1" fmla="*/ 0 h 1698624"/>
              <a:gd name="connsiteX2" fmla="*/ 3114139 w 3397249"/>
              <a:gd name="connsiteY2" fmla="*/ 0 h 1698624"/>
              <a:gd name="connsiteX3" fmla="*/ 3397249 w 3397249"/>
              <a:gd name="connsiteY3" fmla="*/ 283110 h 1698624"/>
              <a:gd name="connsiteX4" fmla="*/ 3397249 w 3397249"/>
              <a:gd name="connsiteY4" fmla="*/ 1415514 h 1698624"/>
              <a:gd name="connsiteX5" fmla="*/ 3114139 w 3397249"/>
              <a:gd name="connsiteY5" fmla="*/ 1698624 h 1698624"/>
              <a:gd name="connsiteX6" fmla="*/ 283110 w 3397249"/>
              <a:gd name="connsiteY6" fmla="*/ 1698624 h 1698624"/>
              <a:gd name="connsiteX7" fmla="*/ 0 w 3397249"/>
              <a:gd name="connsiteY7" fmla="*/ 1415514 h 1698624"/>
              <a:gd name="connsiteX8" fmla="*/ 0 w 3397249"/>
              <a:gd name="connsiteY8" fmla="*/ 283110 h 1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249" h="1698624">
                <a:moveTo>
                  <a:pt x="0" y="283110"/>
                </a:moveTo>
                <a:cubicBezTo>
                  <a:pt x="0" y="126753"/>
                  <a:pt x="126753" y="0"/>
                  <a:pt x="283110" y="0"/>
                </a:cubicBezTo>
                <a:lnTo>
                  <a:pt x="3114139" y="0"/>
                </a:lnTo>
                <a:cubicBezTo>
                  <a:pt x="3270496" y="0"/>
                  <a:pt x="3397249" y="126753"/>
                  <a:pt x="3397249" y="283110"/>
                </a:cubicBezTo>
                <a:lnTo>
                  <a:pt x="3397249" y="1415514"/>
                </a:lnTo>
                <a:cubicBezTo>
                  <a:pt x="3397249" y="1571871"/>
                  <a:pt x="3270496" y="1698624"/>
                  <a:pt x="3114139" y="1698624"/>
                </a:cubicBezTo>
                <a:lnTo>
                  <a:pt x="283110" y="1698624"/>
                </a:lnTo>
                <a:cubicBezTo>
                  <a:pt x="126753" y="1698624"/>
                  <a:pt x="0" y="1571871"/>
                  <a:pt x="0" y="1415514"/>
                </a:cubicBezTo>
                <a:lnTo>
                  <a:pt x="0" y="283110"/>
                </a:lnTo>
                <a:close/>
              </a:path>
            </a:pathLst>
          </a:custGeom>
          <a:solidFill>
            <a:srgbClr val="8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3533"/>
              <a:satOff val="33333"/>
              <a:lumOff val="-4902"/>
              <a:alphaOff val="0"/>
            </a:schemeClr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570" tIns="330570" rIns="330570" bIns="33057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Perpetua" panose="02020502060401020303" pitchFamily="18" charset="0"/>
              </a:rPr>
              <a:t>An increase in the number of faculty will lead to an increase in research</a:t>
            </a:r>
            <a:r>
              <a:rPr lang="en-US" sz="2400" smtClean="0">
                <a:latin typeface="Perpetua" panose="02020502060401020303" pitchFamily="18" charset="0"/>
              </a:rPr>
              <a:t> and </a:t>
            </a:r>
            <a:r>
              <a:rPr lang="en-US" sz="2400">
                <a:latin typeface="Perpetua" panose="02020502060401020303" pitchFamily="18" charset="0"/>
              </a:rPr>
              <a:t>graduate </a:t>
            </a:r>
            <a:r>
              <a:rPr lang="en-US" sz="2400" smtClean="0">
                <a:latin typeface="Perpetua" panose="02020502060401020303" pitchFamily="18" charset="0"/>
              </a:rPr>
              <a:t>students</a:t>
            </a:r>
            <a:endParaRPr lang="en-US" sz="2400" kern="1200">
              <a:latin typeface="Perpetua" panose="02020502060401020303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47784" y="4495800"/>
            <a:ext cx="2648216" cy="2362200"/>
          </a:xfrm>
          <a:custGeom>
            <a:avLst/>
            <a:gdLst>
              <a:gd name="connsiteX0" fmla="*/ 0 w 3397249"/>
              <a:gd name="connsiteY0" fmla="*/ 283110 h 1698624"/>
              <a:gd name="connsiteX1" fmla="*/ 283110 w 3397249"/>
              <a:gd name="connsiteY1" fmla="*/ 0 h 1698624"/>
              <a:gd name="connsiteX2" fmla="*/ 3114139 w 3397249"/>
              <a:gd name="connsiteY2" fmla="*/ 0 h 1698624"/>
              <a:gd name="connsiteX3" fmla="*/ 3397249 w 3397249"/>
              <a:gd name="connsiteY3" fmla="*/ 283110 h 1698624"/>
              <a:gd name="connsiteX4" fmla="*/ 3397249 w 3397249"/>
              <a:gd name="connsiteY4" fmla="*/ 1415514 h 1698624"/>
              <a:gd name="connsiteX5" fmla="*/ 3114139 w 3397249"/>
              <a:gd name="connsiteY5" fmla="*/ 1698624 h 1698624"/>
              <a:gd name="connsiteX6" fmla="*/ 283110 w 3397249"/>
              <a:gd name="connsiteY6" fmla="*/ 1698624 h 1698624"/>
              <a:gd name="connsiteX7" fmla="*/ 0 w 3397249"/>
              <a:gd name="connsiteY7" fmla="*/ 1415514 h 1698624"/>
              <a:gd name="connsiteX8" fmla="*/ 0 w 3397249"/>
              <a:gd name="connsiteY8" fmla="*/ 283110 h 1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249" h="1698624">
                <a:moveTo>
                  <a:pt x="0" y="283110"/>
                </a:moveTo>
                <a:cubicBezTo>
                  <a:pt x="0" y="126753"/>
                  <a:pt x="126753" y="0"/>
                  <a:pt x="283110" y="0"/>
                </a:cubicBezTo>
                <a:lnTo>
                  <a:pt x="3114139" y="0"/>
                </a:lnTo>
                <a:cubicBezTo>
                  <a:pt x="3270496" y="0"/>
                  <a:pt x="3397249" y="126753"/>
                  <a:pt x="3397249" y="283110"/>
                </a:cubicBezTo>
                <a:lnTo>
                  <a:pt x="3397249" y="1415514"/>
                </a:lnTo>
                <a:cubicBezTo>
                  <a:pt x="3397249" y="1571871"/>
                  <a:pt x="3270496" y="1698624"/>
                  <a:pt x="3114139" y="1698624"/>
                </a:cubicBezTo>
                <a:lnTo>
                  <a:pt x="283110" y="1698624"/>
                </a:lnTo>
                <a:cubicBezTo>
                  <a:pt x="126753" y="1698624"/>
                  <a:pt x="0" y="1571871"/>
                  <a:pt x="0" y="1415514"/>
                </a:cubicBezTo>
                <a:lnTo>
                  <a:pt x="0" y="283110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07066"/>
              <a:satOff val="66667"/>
              <a:lumOff val="-9804"/>
              <a:alphaOff val="0"/>
            </a:schemeClr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570" tIns="330570" rIns="330570" bIns="33057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Perpetua" panose="02020502060401020303" pitchFamily="18" charset="0"/>
                <a:cs typeface="Times New Roman" panose="02020603050405020304" pitchFamily="18" charset="0"/>
              </a:rPr>
              <a:t>An increase in the number of </a:t>
            </a:r>
            <a:r>
              <a:rPr lang="en-US" sz="2400" smtClean="0">
                <a:latin typeface="Perpetua" panose="02020502060401020303" pitchFamily="18" charset="0"/>
                <a:cs typeface="Times New Roman" panose="02020603050405020304" pitchFamily="18" charset="0"/>
              </a:rPr>
              <a:t>grad </a:t>
            </a:r>
            <a:r>
              <a:rPr lang="en-US" sz="2400">
                <a:latin typeface="Perpetua" panose="02020502060401020303" pitchFamily="18" charset="0"/>
                <a:cs typeface="Times New Roman" panose="02020603050405020304" pitchFamily="18" charset="0"/>
              </a:rPr>
              <a:t>students </a:t>
            </a:r>
            <a:r>
              <a:rPr lang="en-US" sz="2400" smtClean="0">
                <a:latin typeface="Perpetua" panose="02020502060401020303" pitchFamily="18" charset="0"/>
                <a:cs typeface="Times New Roman" panose="02020603050405020304" pitchFamily="18" charset="0"/>
              </a:rPr>
              <a:t>will </a:t>
            </a:r>
            <a:r>
              <a:rPr lang="en-US" sz="2400">
                <a:latin typeface="Perpetua" panose="02020502060401020303" pitchFamily="18" charset="0"/>
                <a:cs typeface="Times New Roman" panose="02020603050405020304" pitchFamily="18" charset="0"/>
              </a:rPr>
              <a:t>lead to </a:t>
            </a:r>
            <a:r>
              <a:rPr lang="en-US" sz="2400" smtClean="0">
                <a:latin typeface="Perpetua" panose="02020502060401020303" pitchFamily="18" charset="0"/>
                <a:cs typeface="Times New Roman" panose="02020603050405020304" pitchFamily="18" charset="0"/>
              </a:rPr>
              <a:t>an increase </a:t>
            </a:r>
            <a:r>
              <a:rPr lang="en-US" sz="2400">
                <a:latin typeface="Perpetua" panose="02020502060401020303" pitchFamily="18" charset="0"/>
                <a:cs typeface="Times New Roman" panose="02020603050405020304" pitchFamily="18" charset="0"/>
              </a:rPr>
              <a:t>in the number of faculty </a:t>
            </a:r>
            <a:r>
              <a:rPr lang="en-US" sz="2400" smtClean="0">
                <a:latin typeface="Perpetua" panose="02020502060401020303" pitchFamily="18" charset="0"/>
                <a:cs typeface="Times New Roman" panose="02020603050405020304" pitchFamily="18" charset="0"/>
              </a:rPr>
              <a:t>and </a:t>
            </a:r>
            <a:r>
              <a:rPr lang="en-US" sz="2400">
                <a:latin typeface="Perpetua" panose="02020502060401020303" pitchFamily="18" charset="0"/>
                <a:cs typeface="Times New Roman" panose="02020603050405020304" pitchFamily="18" charset="0"/>
              </a:rPr>
              <a:t>more research</a:t>
            </a:r>
            <a:r>
              <a:rPr lang="en-US" sz="2400" smtClean="0">
                <a:latin typeface="Perpetua" panose="02020502060401020303" pitchFamily="18" charset="0"/>
                <a:cs typeface="Times New Roman" panose="02020603050405020304" pitchFamily="18" charset="0"/>
              </a:rPr>
              <a:t> </a:t>
            </a:r>
            <a:endParaRPr lang="en-US" sz="2400" kern="1200"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9051" y="2343466"/>
            <a:ext cx="2674620" cy="2389672"/>
          </a:xfrm>
          <a:custGeom>
            <a:avLst/>
            <a:gdLst>
              <a:gd name="connsiteX0" fmla="*/ 0 w 3397249"/>
              <a:gd name="connsiteY0" fmla="*/ 283110 h 1698624"/>
              <a:gd name="connsiteX1" fmla="*/ 283110 w 3397249"/>
              <a:gd name="connsiteY1" fmla="*/ 0 h 1698624"/>
              <a:gd name="connsiteX2" fmla="*/ 3114139 w 3397249"/>
              <a:gd name="connsiteY2" fmla="*/ 0 h 1698624"/>
              <a:gd name="connsiteX3" fmla="*/ 3397249 w 3397249"/>
              <a:gd name="connsiteY3" fmla="*/ 283110 h 1698624"/>
              <a:gd name="connsiteX4" fmla="*/ 3397249 w 3397249"/>
              <a:gd name="connsiteY4" fmla="*/ 1415514 h 1698624"/>
              <a:gd name="connsiteX5" fmla="*/ 3114139 w 3397249"/>
              <a:gd name="connsiteY5" fmla="*/ 1698624 h 1698624"/>
              <a:gd name="connsiteX6" fmla="*/ 283110 w 3397249"/>
              <a:gd name="connsiteY6" fmla="*/ 1698624 h 1698624"/>
              <a:gd name="connsiteX7" fmla="*/ 0 w 3397249"/>
              <a:gd name="connsiteY7" fmla="*/ 1415514 h 1698624"/>
              <a:gd name="connsiteX8" fmla="*/ 0 w 3397249"/>
              <a:gd name="connsiteY8" fmla="*/ 283110 h 1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249" h="1698624">
                <a:moveTo>
                  <a:pt x="0" y="283110"/>
                </a:moveTo>
                <a:cubicBezTo>
                  <a:pt x="0" y="126753"/>
                  <a:pt x="126753" y="0"/>
                  <a:pt x="283110" y="0"/>
                </a:cubicBezTo>
                <a:lnTo>
                  <a:pt x="3114139" y="0"/>
                </a:lnTo>
                <a:cubicBezTo>
                  <a:pt x="3270496" y="0"/>
                  <a:pt x="3397249" y="126753"/>
                  <a:pt x="3397249" y="283110"/>
                </a:cubicBezTo>
                <a:lnTo>
                  <a:pt x="3397249" y="1415514"/>
                </a:lnTo>
                <a:cubicBezTo>
                  <a:pt x="3397249" y="1571871"/>
                  <a:pt x="3270496" y="1698624"/>
                  <a:pt x="3114139" y="1698624"/>
                </a:cubicBezTo>
                <a:lnTo>
                  <a:pt x="283110" y="1698624"/>
                </a:lnTo>
                <a:cubicBezTo>
                  <a:pt x="126753" y="1698624"/>
                  <a:pt x="0" y="1571871"/>
                  <a:pt x="0" y="1415514"/>
                </a:cubicBezTo>
                <a:lnTo>
                  <a:pt x="0" y="283110"/>
                </a:lnTo>
                <a:close/>
              </a:path>
            </a:pathLst>
          </a:custGeom>
          <a:solidFill>
            <a:srgbClr val="FF982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570" tIns="330570" rIns="330570" bIns="330570" numCol="1" spcCol="1270" anchor="ctr" anchorCtr="0">
            <a:noAutofit/>
          </a:bodyPr>
          <a:lstStyle/>
          <a:p>
            <a:pPr algn="ctr"/>
            <a:r>
              <a:rPr lang="en-US" sz="2400">
                <a:latin typeface="Perpetua" panose="02020502060401020303" pitchFamily="18" charset="0"/>
              </a:rPr>
              <a:t>We can grow beyond the </a:t>
            </a:r>
            <a:r>
              <a:rPr lang="en-US" sz="2400" u="sng" smtClean="0">
                <a:latin typeface="Perpetua" panose="02020502060401020303" pitchFamily="18" charset="0"/>
              </a:rPr>
              <a:t>$40-45M</a:t>
            </a:r>
            <a:r>
              <a:rPr lang="en-US" sz="2400" smtClean="0">
                <a:latin typeface="Perpetua" panose="02020502060401020303" pitchFamily="18" charset="0"/>
              </a:rPr>
              <a:t> </a:t>
            </a:r>
            <a:r>
              <a:rPr lang="en-US" sz="2400">
                <a:latin typeface="Perpetua" panose="02020502060401020303" pitchFamily="18" charset="0"/>
              </a:rPr>
              <a:t>mark in research in 5 years!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2590800"/>
            <a:ext cx="289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Rankings! </a:t>
            </a:r>
            <a:endParaRPr lang="en-US" sz="4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40465" y="38773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59" y="1676400"/>
            <a:ext cx="8458200" cy="411480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sz="2400" dirty="0" smtClean="0"/>
              <a:t>1- Refocus </a:t>
            </a:r>
            <a:r>
              <a:rPr lang="en-US" sz="2400" dirty="0"/>
              <a:t>our recruiting message and student communications </a:t>
            </a:r>
            <a:r>
              <a:rPr lang="en-US" sz="2400" dirty="0" smtClean="0"/>
              <a:t>on </a:t>
            </a:r>
            <a:r>
              <a:rPr lang="en-US" sz="2400" dirty="0"/>
              <a:t>the mobile platform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pPr lvl="0">
              <a:spcAft>
                <a:spcPts val="1800"/>
              </a:spcAft>
            </a:pPr>
            <a:r>
              <a:rPr lang="en-US" sz="2400" dirty="0" smtClean="0"/>
              <a:t>2- Enhance our efforts in </a:t>
            </a:r>
            <a:r>
              <a:rPr lang="en-US" sz="2400" dirty="0" smtClean="0">
                <a:solidFill>
                  <a:srgbClr val="0066FF"/>
                </a:solidFill>
              </a:rPr>
              <a:t>out of state</a:t>
            </a:r>
            <a:r>
              <a:rPr lang="en-US" sz="2400" dirty="0" smtClean="0"/>
              <a:t> recruiting</a:t>
            </a:r>
          </a:p>
          <a:p>
            <a:pPr lvl="0">
              <a:spcAft>
                <a:spcPts val="1800"/>
              </a:spcAft>
            </a:pPr>
            <a:r>
              <a:rPr lang="en-US" sz="2400" dirty="0" smtClean="0"/>
              <a:t>3- Enhance </a:t>
            </a:r>
            <a:r>
              <a:rPr lang="en-US" sz="2400" dirty="0"/>
              <a:t>our Engineering Honors program. </a:t>
            </a:r>
            <a:endParaRPr lang="en-US" sz="2400" dirty="0" smtClean="0"/>
          </a:p>
          <a:p>
            <a:pPr lvl="0">
              <a:spcAft>
                <a:spcPts val="1800"/>
              </a:spcAft>
            </a:pPr>
            <a:r>
              <a:rPr lang="en-US" sz="2400" dirty="0" smtClean="0"/>
              <a:t>4- Develop </a:t>
            </a:r>
            <a:r>
              <a:rPr lang="en-US" sz="2400" dirty="0">
                <a:solidFill>
                  <a:srgbClr val="0066FF"/>
                </a:solidFill>
              </a:rPr>
              <a:t>online programs </a:t>
            </a:r>
            <a:r>
              <a:rPr lang="en-US" sz="2400" dirty="0"/>
              <a:t>that will help us recruit and retain more </a:t>
            </a:r>
            <a:r>
              <a:rPr lang="en-US" sz="2400" dirty="0" smtClean="0"/>
              <a:t>students</a:t>
            </a:r>
            <a:r>
              <a:rPr lang="en-US" sz="2400" dirty="0"/>
              <a:t>. </a:t>
            </a:r>
            <a:endParaRPr lang="en-US" sz="2400" dirty="0" smtClean="0"/>
          </a:p>
          <a:p>
            <a:pPr lvl="0"/>
            <a:r>
              <a:rPr lang="en-US" sz="2400" dirty="0"/>
              <a:t>5- High School Summer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459" y="611188"/>
            <a:ext cx="8610600" cy="838200"/>
          </a:xfrm>
        </p:spPr>
        <p:txBody>
          <a:bodyPr/>
          <a:lstStyle/>
          <a:p>
            <a:r>
              <a:rPr lang="en-US" sz="3200" smtClean="0"/>
              <a:t>Some actions to increase enrollments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447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2653"/>
            <a:ext cx="8610600" cy="914400"/>
          </a:xfrm>
        </p:spPr>
        <p:txBody>
          <a:bodyPr/>
          <a:lstStyle/>
          <a:p>
            <a:r>
              <a:rPr lang="en-US" sz="3200" dirty="0" smtClean="0"/>
              <a:t>Goal#2:Visibility </a:t>
            </a:r>
            <a:r>
              <a:rPr lang="en-US" sz="3200" dirty="0"/>
              <a:t>and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National </a:t>
            </a:r>
            <a:r>
              <a:rPr lang="en-US" sz="3200" dirty="0"/>
              <a:t>Rankings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7053"/>
            <a:ext cx="8458200" cy="5110947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SOE </a:t>
            </a:r>
            <a:r>
              <a:rPr lang="en-US" sz="2400" dirty="0"/>
              <a:t>has some truly amazing and successful Faculty </a:t>
            </a:r>
            <a:r>
              <a:rPr lang="en-US" sz="2400" dirty="0" smtClean="0"/>
              <a:t>in </a:t>
            </a:r>
          </a:p>
          <a:p>
            <a:r>
              <a:rPr lang="en-US" sz="2400" dirty="0" smtClean="0"/>
              <a:t>terms </a:t>
            </a:r>
            <a:r>
              <a:rPr lang="en-US" sz="2400" dirty="0"/>
              <a:t>of teaching, research, and community </a:t>
            </a:r>
            <a:r>
              <a:rPr lang="en-US" sz="2400" dirty="0" smtClean="0"/>
              <a:t>impact! </a:t>
            </a:r>
          </a:p>
          <a:p>
            <a:endParaRPr lang="en-US" sz="24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b="0" dirty="0"/>
              <a:t>It is not that SOE has a bad reputation</a:t>
            </a:r>
            <a:r>
              <a:rPr lang="en-US" sz="2200" b="0" dirty="0" smtClean="0"/>
              <a:t>. 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b="0" dirty="0" smtClean="0"/>
              <a:t>We lack  </a:t>
            </a:r>
            <a:r>
              <a:rPr lang="en-US" sz="2200" dirty="0" smtClean="0"/>
              <a:t>critical mass</a:t>
            </a:r>
            <a:r>
              <a:rPr lang="en-US" sz="2200" b="0" dirty="0" smtClean="0"/>
              <a:t> in most research areas.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Higher rankings and more visibility will help us with </a:t>
            </a:r>
            <a:r>
              <a:rPr lang="en-US" sz="2200" dirty="0" smtClean="0"/>
              <a:t>recruiting </a:t>
            </a:r>
            <a:r>
              <a:rPr lang="en-US" sz="2200" dirty="0"/>
              <a:t>efforts, growth, and </a:t>
            </a:r>
            <a:r>
              <a:rPr lang="en-US" sz="2200" dirty="0" smtClean="0"/>
              <a:t>research endeavors.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66FF"/>
                </a:solidFill>
              </a:rPr>
              <a:t>Higher </a:t>
            </a:r>
            <a:r>
              <a:rPr lang="en-US" sz="2200" dirty="0">
                <a:solidFill>
                  <a:srgbClr val="0066FF"/>
                </a:solidFill>
              </a:rPr>
              <a:t>rankings will also help us attract more engineering and computer science companies </a:t>
            </a:r>
            <a:r>
              <a:rPr lang="en-US" sz="2200" dirty="0" smtClean="0">
                <a:solidFill>
                  <a:srgbClr val="0066FF"/>
                </a:solidFill>
              </a:rPr>
              <a:t>to NM</a:t>
            </a:r>
            <a:r>
              <a:rPr lang="en-US" sz="2200" dirty="0" smtClean="0"/>
              <a:t>. </a:t>
            </a:r>
            <a:endParaRPr lang="en-US" sz="2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ttp://grad-schools.usnews.rankingsandreviews.com/static/images/grad/badges/engineering-2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438400" cy="23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486400" cy="1371600"/>
          </a:xfrm>
        </p:spPr>
        <p:txBody>
          <a:bodyPr anchor="b"/>
          <a:lstStyle/>
          <a:p>
            <a:r>
              <a:rPr lang="en-US" sz="4000" dirty="0" smtClean="0"/>
              <a:t>Primary Mission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30182"/>
            <a:ext cx="8458200" cy="4114800"/>
          </a:xfrm>
        </p:spPr>
        <p:txBody>
          <a:bodyPr/>
          <a:lstStyle/>
          <a:p>
            <a:pPr marL="0" indent="0"/>
            <a:r>
              <a:rPr lang="en-US" sz="2800" dirty="0">
                <a:solidFill>
                  <a:srgbClr val="B70427"/>
                </a:solidFill>
                <a:ea typeface="+mj-ea"/>
                <a:cs typeface="+mj-cs"/>
              </a:rPr>
              <a:t>The School of Engineering Delivers STEM Education in a Research-Driven, Practice-Oriented Environment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5DA3-ED00-4AE3-B329-2FA0BD4F5A4E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764" name="Picture 4" descr="http://www.soe.unm.edu/images/ChNE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62776"/>
            <a:ext cx="2857500" cy="1905000"/>
          </a:xfrm>
          <a:prstGeom prst="rect">
            <a:avLst/>
          </a:prstGeom>
          <a:noFill/>
        </p:spPr>
      </p:pic>
      <p:pic>
        <p:nvPicPr>
          <p:cNvPr id="245766" name="Picture 6" descr="http://soe.unm.edu/prospective/images/FSA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050" y="295564"/>
            <a:ext cx="2857500" cy="1990725"/>
          </a:xfrm>
          <a:prstGeom prst="rect">
            <a:avLst/>
          </a:prstGeom>
          <a:noFill/>
        </p:spPr>
      </p:pic>
      <p:pic>
        <p:nvPicPr>
          <p:cNvPr id="245768" name="Picture 8" descr="http://soe.unm.edu/prospective/images/E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038600"/>
            <a:ext cx="3094198" cy="2066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6980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6651"/>
            <a:ext cx="8610600" cy="914400"/>
          </a:xfrm>
        </p:spPr>
        <p:txBody>
          <a:bodyPr/>
          <a:lstStyle/>
          <a:p>
            <a:r>
              <a:rPr lang="en-US" sz="3200" dirty="0" smtClean="0"/>
              <a:t>Some  </a:t>
            </a:r>
            <a:r>
              <a:rPr lang="en-US" sz="3200" dirty="0"/>
              <a:t>actions to increase </a:t>
            </a:r>
            <a:r>
              <a:rPr lang="en-US" sz="3200" dirty="0" smtClean="0"/>
              <a:t>visibility &amp; Rankings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3661438"/>
          </a:xfrm>
        </p:spPr>
        <p:txBody>
          <a:bodyPr/>
          <a:lstStyle/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400" b="0" dirty="0"/>
              <a:t>Establish a committee to study the formula and all criteria used into ranking programs  by the US News &amp; World </a:t>
            </a:r>
            <a:r>
              <a:rPr lang="en-US" sz="2400" b="0" dirty="0" smtClean="0"/>
              <a:t>Report.</a:t>
            </a:r>
          </a:p>
          <a:p>
            <a:pPr lvl="0">
              <a:spcAft>
                <a:spcPts val="1800"/>
              </a:spcAft>
              <a:buFont typeface="Arial" charset="0"/>
              <a:buChar char="•"/>
            </a:pPr>
            <a:r>
              <a:rPr lang="en-US" sz="2400" b="0" dirty="0" smtClean="0"/>
              <a:t>Engage into an </a:t>
            </a:r>
            <a:r>
              <a:rPr lang="en-US" sz="2400" dirty="0">
                <a:solidFill>
                  <a:srgbClr val="0066FF"/>
                </a:solidFill>
              </a:rPr>
              <a:t>active campaign </a:t>
            </a:r>
            <a:r>
              <a:rPr lang="en-US" sz="2400" b="0" dirty="0"/>
              <a:t>to promote some of our Distinguished Faculty to become members of the National Academy of </a:t>
            </a:r>
            <a:r>
              <a:rPr lang="en-US" sz="2400" b="0" dirty="0" smtClean="0"/>
              <a:t>Engineering/Science.</a:t>
            </a:r>
            <a:endParaRPr lang="en-US" sz="2400" b="0" dirty="0"/>
          </a:p>
          <a:p>
            <a:pPr lvl="0">
              <a:spcAft>
                <a:spcPts val="1800"/>
              </a:spcAft>
              <a:buFont typeface="Arial" charset="0"/>
              <a:buChar char="•"/>
            </a:pPr>
            <a:r>
              <a:rPr lang="en-US" sz="2400" b="0" dirty="0" smtClean="0"/>
              <a:t>Invite other Deans to visit SOE.                                            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7162" y="28194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3600" kern="0" dirty="0" smtClean="0"/>
              <a:t>We are #99 now  </a:t>
            </a:r>
          </a:p>
          <a:p>
            <a:pPr marL="0" indent="0" algn="ctr"/>
            <a:r>
              <a:rPr lang="en-US" sz="3600" kern="0" dirty="0" smtClean="0">
                <a:solidFill>
                  <a:srgbClr val="0066FF"/>
                </a:solidFill>
              </a:rPr>
              <a:t>    My Goal:  Become top 50 !!!</a:t>
            </a:r>
            <a:endParaRPr lang="en-US" sz="3600" b="0" kern="0" dirty="0" smtClean="0"/>
          </a:p>
          <a:p>
            <a:pPr algn="ctr"/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8675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10600" cy="914400"/>
          </a:xfrm>
        </p:spPr>
        <p:txBody>
          <a:bodyPr/>
          <a:lstStyle/>
          <a:p>
            <a:r>
              <a:rPr lang="en-US" sz="2800" dirty="0" smtClean="0"/>
              <a:t>Goal#3: Increase Research</a:t>
            </a:r>
            <a:r>
              <a:rPr lang="en-US" sz="2800" dirty="0"/>
              <a:t>, </a:t>
            </a:r>
            <a:r>
              <a:rPr lang="en-US" sz="2800" dirty="0" smtClean="0"/>
              <a:t>Better strategic </a:t>
            </a:r>
            <a:r>
              <a:rPr lang="en-US" sz="2800" dirty="0"/>
              <a:t>planning and industry collaboration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7053"/>
            <a:ext cx="8458200" cy="4498171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b="0"/>
              <a:t>The average research expenditures per faculty is $300k/year. </a:t>
            </a:r>
            <a:endParaRPr lang="en-US" sz="2400" b="0" smtClean="0"/>
          </a:p>
          <a:p>
            <a:endParaRPr lang="en-US" sz="2200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0" y="2514600"/>
            <a:ext cx="818868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Strategic research planning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7550"/>
            <a:ext cx="8458200" cy="21272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600" b="0" dirty="0" smtClean="0"/>
              <a:t>Focus </a:t>
            </a:r>
            <a:r>
              <a:rPr lang="en-US" sz="2600" b="0" dirty="0"/>
              <a:t>in a </a:t>
            </a:r>
            <a:r>
              <a:rPr lang="en-US" sz="2600" dirty="0"/>
              <a:t>few</a:t>
            </a:r>
            <a:r>
              <a:rPr lang="en-US" sz="2600" b="0" dirty="0"/>
              <a:t> strategic </a:t>
            </a:r>
            <a:r>
              <a:rPr lang="en-US" sz="2600" b="0" dirty="0" smtClean="0"/>
              <a:t>areas that </a:t>
            </a:r>
            <a:r>
              <a:rPr lang="en-US" sz="2600" b="0" dirty="0"/>
              <a:t>are </a:t>
            </a:r>
            <a:r>
              <a:rPr lang="en-US" sz="2600" b="0" dirty="0" smtClean="0"/>
              <a:t>important </a:t>
            </a:r>
            <a:r>
              <a:rPr lang="en-US" sz="2600" b="0" dirty="0"/>
              <a:t>to the State of New </a:t>
            </a:r>
            <a:r>
              <a:rPr lang="en-US" sz="2600" b="0" dirty="0" smtClean="0"/>
              <a:t>Mexico.</a:t>
            </a:r>
          </a:p>
          <a:p>
            <a:pPr marL="469900" lvl="1" indent="-469900">
              <a:buFont typeface="Arial" charset="0"/>
              <a:buChar char="•"/>
            </a:pPr>
            <a:r>
              <a:rPr lang="en-US" dirty="0" smtClean="0"/>
              <a:t>Examples: Cybersecurity/</a:t>
            </a:r>
            <a:r>
              <a:rPr lang="en-US" dirty="0" err="1" smtClean="0"/>
              <a:t>IoT</a:t>
            </a:r>
            <a:r>
              <a:rPr lang="en-US" dirty="0" smtClean="0"/>
              <a:t>, </a:t>
            </a:r>
            <a:r>
              <a:rPr lang="en-US" dirty="0"/>
              <a:t>Smart Energy, </a:t>
            </a:r>
            <a:r>
              <a:rPr lang="en-US" dirty="0" smtClean="0"/>
              <a:t>Bioengineering, Water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endParaRPr lang="en-US" sz="2400" b="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1834" y="4064170"/>
            <a:ext cx="8518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FF"/>
                </a:solidFill>
                <a:latin typeface="Tahoma" charset="0"/>
                <a:ea typeface="Tahoma" charset="0"/>
                <a:cs typeface="Tahoma" charset="0"/>
              </a:rPr>
              <a:t>With </a:t>
            </a:r>
            <a:r>
              <a:rPr lang="en-US" sz="2800" b="1" dirty="0" smtClean="0">
                <a:solidFill>
                  <a:srgbClr val="0066FF"/>
                </a:solidFill>
                <a:latin typeface="Tahoma" charset="0"/>
                <a:ea typeface="Tahoma" charset="0"/>
                <a:cs typeface="Tahoma" charset="0"/>
              </a:rPr>
              <a:t>25  </a:t>
            </a:r>
            <a:r>
              <a:rPr lang="en-US" sz="2800" b="1" dirty="0">
                <a:solidFill>
                  <a:srgbClr val="0066FF"/>
                </a:solidFill>
                <a:latin typeface="Tahoma" charset="0"/>
                <a:ea typeface="Tahoma" charset="0"/>
                <a:cs typeface="Tahoma" charset="0"/>
              </a:rPr>
              <a:t>or more faculty in the next 5 years and some new industry/national lab partnerships we should reach $40–45M a year in research expenditures.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014" y="0"/>
            <a:ext cx="3007986" cy="19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167"/>
          <a:stretch/>
        </p:blipFill>
        <p:spPr>
          <a:xfrm>
            <a:off x="1539961" y="2438400"/>
            <a:ext cx="5835477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24858"/>
            <a:ext cx="8610600" cy="914400"/>
          </a:xfrm>
        </p:spPr>
        <p:txBody>
          <a:bodyPr/>
          <a:lstStyle/>
          <a:p>
            <a:r>
              <a:rPr lang="en-US" sz="3100" dirty="0" smtClean="0"/>
              <a:t>Goal #4: Fundraising </a:t>
            </a:r>
            <a:r>
              <a:rPr lang="en-US" sz="3100" dirty="0"/>
              <a:t>and diversifying our streams of </a:t>
            </a:r>
            <a:r>
              <a:rPr lang="en-US" sz="3100" dirty="0" smtClean="0"/>
              <a:t>revenue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9258"/>
            <a:ext cx="8991600" cy="17875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b="0" dirty="0" smtClean="0"/>
              <a:t>Last </a:t>
            </a:r>
            <a:r>
              <a:rPr lang="en-US" sz="2400" b="0" dirty="0"/>
              <a:t>year alone, US </a:t>
            </a:r>
            <a:r>
              <a:rPr lang="en-US" sz="2400" b="0" dirty="0" smtClean="0"/>
              <a:t>Colleges raised </a:t>
            </a:r>
            <a:r>
              <a:rPr lang="en-US" sz="2400" dirty="0"/>
              <a:t>$40.3 billion </a:t>
            </a:r>
            <a:r>
              <a:rPr lang="en-US" sz="2400" dirty="0" smtClean="0"/>
              <a:t>in donations  </a:t>
            </a:r>
            <a:r>
              <a:rPr lang="en-US" sz="2400" b="0" dirty="0" smtClean="0"/>
              <a:t>(</a:t>
            </a:r>
            <a:r>
              <a:rPr lang="en-US" sz="2400" b="0" dirty="0"/>
              <a:t>7.6% over the previous </a:t>
            </a:r>
            <a:r>
              <a:rPr lang="en-US" sz="2400" b="0" dirty="0" smtClean="0"/>
              <a:t>year!) . </a:t>
            </a:r>
          </a:p>
          <a:p>
            <a:pPr marL="0" indent="0"/>
            <a:endParaRPr lang="en-US" sz="2400" b="0" dirty="0" smtClean="0">
              <a:solidFill>
                <a:srgbClr val="0066FF"/>
              </a:solidFill>
            </a:endParaRPr>
          </a:p>
          <a:p>
            <a:pPr marL="0" indent="0"/>
            <a:endParaRPr lang="en-US" sz="2400" b="0" dirty="0">
              <a:solidFill>
                <a:srgbClr val="0066FF"/>
              </a:solidFill>
            </a:endParaRPr>
          </a:p>
          <a:p>
            <a:pPr marL="0" indent="0"/>
            <a:endParaRPr lang="en-US" sz="2400" b="0" dirty="0" smtClean="0">
              <a:solidFill>
                <a:srgbClr val="0066FF"/>
              </a:solidFill>
            </a:endParaRPr>
          </a:p>
          <a:p>
            <a:pPr marL="0" indent="0"/>
            <a:endParaRPr lang="en-US" sz="2400" b="0" dirty="0">
              <a:solidFill>
                <a:srgbClr val="0066FF"/>
              </a:solidFill>
            </a:endParaRPr>
          </a:p>
          <a:p>
            <a:pPr marL="0" indent="0"/>
            <a:r>
              <a:rPr lang="en-US" sz="2400" b="0" dirty="0" smtClean="0">
                <a:solidFill>
                  <a:srgbClr val="0066FF"/>
                </a:solidFill>
              </a:rPr>
              <a:t>Scholarships                                                  Endowments</a:t>
            </a:r>
            <a:endParaRPr lang="en-US" sz="2400" b="0" dirty="0">
              <a:solidFill>
                <a:srgbClr val="0066FF"/>
              </a:solidFill>
            </a:endParaRPr>
          </a:p>
          <a:p>
            <a:pPr marL="0" indent="0"/>
            <a:r>
              <a:rPr lang="en-US" sz="2400" b="0" dirty="0" smtClean="0"/>
              <a:t>  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50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6FF"/>
                </a:solidFill>
                <a:latin typeface="+mj-lt"/>
              </a:rPr>
              <a:t>MUST </a:t>
            </a:r>
            <a:r>
              <a:rPr lang="en-US" sz="2400" dirty="0" smtClean="0">
                <a:latin typeface="+mj-lt"/>
              </a:rPr>
              <a:t>increase </a:t>
            </a:r>
            <a:r>
              <a:rPr lang="en-US" sz="2400" dirty="0">
                <a:latin typeface="+mj-lt"/>
              </a:rPr>
              <a:t>and deepen our corporate relationships 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and </a:t>
            </a:r>
            <a:r>
              <a:rPr lang="en-US" sz="2400" dirty="0">
                <a:latin typeface="+mj-lt"/>
              </a:rPr>
              <a:t>sponsorships.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7296"/>
            <a:ext cx="8610600" cy="974983"/>
          </a:xfrm>
        </p:spPr>
        <p:txBody>
          <a:bodyPr/>
          <a:lstStyle/>
          <a:p>
            <a:r>
              <a:rPr lang="en-US" sz="3100" dirty="0" smtClean="0">
                <a:latin typeface="Tahoma" charset="0"/>
                <a:ea typeface="Tahoma" charset="0"/>
                <a:cs typeface="Tahoma" charset="0"/>
              </a:rPr>
              <a:t>Goal </a:t>
            </a:r>
            <a:r>
              <a:rPr lang="en-US" sz="3100" dirty="0" smtClean="0">
                <a:latin typeface="Tahoma" charset="0"/>
                <a:ea typeface="Tahoma" charset="0"/>
                <a:cs typeface="Tahoma" charset="0"/>
              </a:rPr>
              <a:t>#5: </a:t>
            </a:r>
            <a:r>
              <a:rPr lang="en-US" sz="3100" dirty="0" smtClean="0">
                <a:latin typeface="Tahoma" charset="0"/>
                <a:ea typeface="Tahoma" charset="0"/>
                <a:cs typeface="Tahoma" charset="0"/>
              </a:rPr>
              <a:t>Entrepreneurial </a:t>
            </a:r>
            <a:r>
              <a:rPr lang="en-US" sz="3100" dirty="0">
                <a:latin typeface="Tahoma" charset="0"/>
                <a:ea typeface="Tahoma" charset="0"/>
                <a:cs typeface="Tahoma" charset="0"/>
              </a:rPr>
              <a:t>innovation and activities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884343"/>
            <a:ext cx="80772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0066FF"/>
                </a:solidFill>
                <a:latin typeface="Tahoma" charset="0"/>
                <a:ea typeface="Tahoma" charset="0"/>
                <a:cs typeface="Tahoma" charset="0"/>
              </a:rPr>
              <a:t>Need to help more with the economic development in the State of New Mexico. </a:t>
            </a:r>
          </a:p>
          <a:p>
            <a:pPr marL="457200" marR="0" indent="-457200" algn="just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Continue working with </a:t>
            </a:r>
          </a:p>
          <a:p>
            <a:pPr marL="1428750" lvl="2" indent="-514350"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STC.UNM </a:t>
            </a:r>
          </a:p>
          <a:p>
            <a:pPr marL="1428750" lvl="2" indent="-514350"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Innovation Academy</a:t>
            </a:r>
          </a:p>
          <a:p>
            <a:pPr marL="1428750" lvl="2" indent="-514350"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The Anderson School of Management</a:t>
            </a:r>
          </a:p>
          <a:p>
            <a:pPr marL="1428750" lvl="2" indent="-514350"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Innovate </a:t>
            </a:r>
            <a:r>
              <a:rPr lang="en-US" sz="2800" dirty="0" smtClean="0">
                <a:latin typeface="Tahoma" charset="0"/>
                <a:ea typeface="Tahoma" charset="0"/>
                <a:cs typeface="Tahoma" charset="0"/>
              </a:rPr>
              <a:t>ABQ</a:t>
            </a:r>
            <a:endParaRPr lang="en-US" sz="28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962" y="2999838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Tahoma" charset="0"/>
                <a:ea typeface="Tahoma" charset="0"/>
                <a:cs typeface="Tahoma" charset="0"/>
              </a:rPr>
              <a:t>SOE </a:t>
            </a:r>
            <a:r>
              <a:rPr lang="en-US" sz="2800" b="1" dirty="0">
                <a:solidFill>
                  <a:srgbClr val="0066FF"/>
                </a:solidFill>
                <a:latin typeface="Tahoma" charset="0"/>
                <a:ea typeface="Tahoma" charset="0"/>
                <a:cs typeface="Tahoma" charset="0"/>
              </a:rPr>
              <a:t>should be transformed into a Center for Innovation and Networking for many small and large companies in New Mexico </a:t>
            </a:r>
          </a:p>
        </p:txBody>
      </p:sp>
    </p:spTree>
    <p:extLst>
      <p:ext uri="{BB962C8B-B14F-4D97-AF65-F5344CB8AC3E}">
        <p14:creationId xmlns:p14="http://schemas.microsoft.com/office/powerpoint/2010/main" val="13853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342"/>
            <a:ext cx="9144000" cy="4823315"/>
          </a:xfrm>
          <a:prstGeom prst="rect">
            <a:avLst/>
          </a:prstGeom>
        </p:spPr>
      </p:pic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1905000" y="1981200"/>
            <a:ext cx="533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 typeface="Times New Roman" charset="0"/>
              <a:buNone/>
            </a:pPr>
            <a:r>
              <a:rPr lang="en-US" altLang="en-US" sz="6600">
                <a:solidFill>
                  <a:schemeClr val="bg1"/>
                </a:solidFill>
                <a:latin typeface="Times New Roman" charset="0"/>
              </a:rPr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583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172200" cy="1371600"/>
          </a:xfrm>
        </p:spPr>
        <p:txBody>
          <a:bodyPr/>
          <a:lstStyle/>
          <a:p>
            <a:r>
              <a:rPr lang="en-US" sz="2800" dirty="0" smtClean="0"/>
              <a:t>Faculty, Funding, Enrollments, and Degrees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859212" y="5369658"/>
            <a:ext cx="5387976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96661" y="2112528"/>
            <a:ext cx="5424488" cy="1644650"/>
            <a:chOff x="3426779" y="2209800"/>
            <a:chExt cx="5424488" cy="164465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564192" y="2687706"/>
              <a:ext cx="289220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State of NM and tuition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825742" y="2695575"/>
              <a:ext cx="93345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$16.1M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10247" y="3088514"/>
              <a:ext cx="398038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Research Funding (Ext contracts)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805104" y="3074988"/>
              <a:ext cx="9329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$33.0M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289005" y="3457610"/>
              <a:ext cx="312636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Research Funding/TT Fac.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908591" y="3468687"/>
              <a:ext cx="737381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$330k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96015" y="2251143"/>
              <a:ext cx="407233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Current Major Operating Funding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3445829" y="2227263"/>
              <a:ext cx="1588" cy="158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445829" y="2209800"/>
              <a:ext cx="17463" cy="17463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8816342" y="2227263"/>
              <a:ext cx="1588" cy="158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816342" y="2209800"/>
              <a:ext cx="17463" cy="17463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7532054" y="2227263"/>
              <a:ext cx="1588" cy="1588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532054" y="2209800"/>
              <a:ext cx="17463" cy="17463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428366" y="2209800"/>
              <a:ext cx="53975" cy="16446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7532054" y="2679700"/>
              <a:ext cx="0" cy="1120775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532054" y="2679700"/>
              <a:ext cx="17463" cy="1120775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797292" y="2263775"/>
              <a:ext cx="53975" cy="1590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482341" y="2209800"/>
              <a:ext cx="5368926" cy="53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482341" y="2625725"/>
              <a:ext cx="5368926" cy="53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482341" y="3041650"/>
              <a:ext cx="5314951" cy="17463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426779" y="3421063"/>
              <a:ext cx="5314951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482341" y="3421063"/>
              <a:ext cx="5314951" cy="17463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482341" y="3800475"/>
              <a:ext cx="5368926" cy="53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64340" y="1954213"/>
            <a:ext cx="2673350" cy="2100263"/>
            <a:chOff x="229" y="1285"/>
            <a:chExt cx="1684" cy="1323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" y="1296"/>
              <a:ext cx="166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346" y="1590"/>
              <a:ext cx="9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Tenure Track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072" name="Rectangle 6"/>
            <p:cNvSpPr>
              <a:spLocks noChangeArrowheads="1"/>
            </p:cNvSpPr>
            <p:nvPr/>
          </p:nvSpPr>
          <p:spPr bwMode="auto">
            <a:xfrm>
              <a:off x="1523" y="1590"/>
              <a:ext cx="28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100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073" name="Rectangle 7"/>
            <p:cNvSpPr>
              <a:spLocks noChangeArrowheads="1"/>
            </p:cNvSpPr>
            <p:nvPr/>
          </p:nvSpPr>
          <p:spPr bwMode="auto">
            <a:xfrm>
              <a:off x="466" y="1827"/>
              <a:ext cx="7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Lecturers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074" name="Rectangle 8"/>
            <p:cNvSpPr>
              <a:spLocks noChangeArrowheads="1"/>
            </p:cNvSpPr>
            <p:nvPr/>
          </p:nvSpPr>
          <p:spPr bwMode="auto">
            <a:xfrm>
              <a:off x="1529" y="1832"/>
              <a:ext cx="1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076" name="Rectangle 9"/>
            <p:cNvSpPr>
              <a:spLocks noChangeArrowheads="1"/>
            </p:cNvSpPr>
            <p:nvPr/>
          </p:nvSpPr>
          <p:spPr bwMode="auto">
            <a:xfrm>
              <a:off x="500" y="2065"/>
              <a:ext cx="69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Adjunct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077" name="Rectangle 10"/>
            <p:cNvSpPr>
              <a:spLocks noChangeArrowheads="1"/>
            </p:cNvSpPr>
            <p:nvPr/>
          </p:nvSpPr>
          <p:spPr bwMode="auto">
            <a:xfrm>
              <a:off x="1540" y="2065"/>
              <a:ext cx="1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30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079" name="Rectangle 11"/>
            <p:cNvSpPr>
              <a:spLocks noChangeArrowheads="1"/>
            </p:cNvSpPr>
            <p:nvPr/>
          </p:nvSpPr>
          <p:spPr bwMode="auto">
            <a:xfrm>
              <a:off x="466" y="2325"/>
              <a:ext cx="78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Research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081" name="Rectangle 12"/>
            <p:cNvSpPr>
              <a:spLocks noChangeArrowheads="1"/>
            </p:cNvSpPr>
            <p:nvPr/>
          </p:nvSpPr>
          <p:spPr bwMode="auto">
            <a:xfrm>
              <a:off x="1540" y="2325"/>
              <a:ext cx="1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49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082" name="Rectangle 13"/>
            <p:cNvSpPr>
              <a:spLocks noChangeArrowheads="1"/>
            </p:cNvSpPr>
            <p:nvPr/>
          </p:nvSpPr>
          <p:spPr bwMode="auto">
            <a:xfrm>
              <a:off x="584" y="1330"/>
              <a:ext cx="109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FACULTY (187)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083" name="Line 14"/>
            <p:cNvSpPr>
              <a:spLocks noChangeShapeType="1"/>
            </p:cNvSpPr>
            <p:nvPr/>
          </p:nvSpPr>
          <p:spPr bwMode="auto">
            <a:xfrm flipV="1">
              <a:off x="240" y="129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84" name="Rectangle 15"/>
            <p:cNvSpPr>
              <a:spLocks noChangeArrowheads="1"/>
            </p:cNvSpPr>
            <p:nvPr/>
          </p:nvSpPr>
          <p:spPr bwMode="auto">
            <a:xfrm>
              <a:off x="240" y="1285"/>
              <a:ext cx="11" cy="1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85" name="Line 16"/>
            <p:cNvSpPr>
              <a:spLocks noChangeShapeType="1"/>
            </p:cNvSpPr>
            <p:nvPr/>
          </p:nvSpPr>
          <p:spPr bwMode="auto">
            <a:xfrm flipV="1">
              <a:off x="1891" y="129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86" name="Rectangle 17"/>
            <p:cNvSpPr>
              <a:spLocks noChangeArrowheads="1"/>
            </p:cNvSpPr>
            <p:nvPr/>
          </p:nvSpPr>
          <p:spPr bwMode="auto">
            <a:xfrm>
              <a:off x="1891" y="1285"/>
              <a:ext cx="11" cy="1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87" name="Line 18"/>
            <p:cNvSpPr>
              <a:spLocks noChangeShapeType="1"/>
            </p:cNvSpPr>
            <p:nvPr/>
          </p:nvSpPr>
          <p:spPr bwMode="auto">
            <a:xfrm flipV="1">
              <a:off x="1359" y="129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88" name="Rectangle 19"/>
            <p:cNvSpPr>
              <a:spLocks noChangeArrowheads="1"/>
            </p:cNvSpPr>
            <p:nvPr/>
          </p:nvSpPr>
          <p:spPr bwMode="auto">
            <a:xfrm>
              <a:off x="1359" y="1285"/>
              <a:ext cx="12" cy="1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89" name="Rectangle 20"/>
            <p:cNvSpPr>
              <a:spLocks noChangeArrowheads="1"/>
            </p:cNvSpPr>
            <p:nvPr/>
          </p:nvSpPr>
          <p:spPr bwMode="auto">
            <a:xfrm>
              <a:off x="229" y="1285"/>
              <a:ext cx="34" cy="1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0" name="Line 21"/>
            <p:cNvSpPr>
              <a:spLocks noChangeShapeType="1"/>
            </p:cNvSpPr>
            <p:nvPr/>
          </p:nvSpPr>
          <p:spPr bwMode="auto">
            <a:xfrm>
              <a:off x="1359" y="1579"/>
              <a:ext cx="0" cy="96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1" name="Rectangle 22"/>
            <p:cNvSpPr>
              <a:spLocks noChangeArrowheads="1"/>
            </p:cNvSpPr>
            <p:nvPr/>
          </p:nvSpPr>
          <p:spPr bwMode="auto">
            <a:xfrm>
              <a:off x="1359" y="1579"/>
              <a:ext cx="12" cy="960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2" name="Rectangle 23"/>
            <p:cNvSpPr>
              <a:spLocks noChangeArrowheads="1"/>
            </p:cNvSpPr>
            <p:nvPr/>
          </p:nvSpPr>
          <p:spPr bwMode="auto">
            <a:xfrm>
              <a:off x="1879" y="1319"/>
              <a:ext cx="34" cy="12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3" name="Rectangle 24"/>
            <p:cNvSpPr>
              <a:spLocks noChangeArrowheads="1"/>
            </p:cNvSpPr>
            <p:nvPr/>
          </p:nvSpPr>
          <p:spPr bwMode="auto">
            <a:xfrm>
              <a:off x="263" y="1285"/>
              <a:ext cx="1650" cy="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4" name="Rectangle 25"/>
            <p:cNvSpPr>
              <a:spLocks noChangeArrowheads="1"/>
            </p:cNvSpPr>
            <p:nvPr/>
          </p:nvSpPr>
          <p:spPr bwMode="auto">
            <a:xfrm>
              <a:off x="263" y="1545"/>
              <a:ext cx="1650" cy="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5" name="Line 26"/>
            <p:cNvSpPr>
              <a:spLocks noChangeShapeType="1"/>
            </p:cNvSpPr>
            <p:nvPr/>
          </p:nvSpPr>
          <p:spPr bwMode="auto">
            <a:xfrm>
              <a:off x="263" y="1805"/>
              <a:ext cx="1616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6" name="Rectangle 27"/>
            <p:cNvSpPr>
              <a:spLocks noChangeArrowheads="1"/>
            </p:cNvSpPr>
            <p:nvPr/>
          </p:nvSpPr>
          <p:spPr bwMode="auto">
            <a:xfrm>
              <a:off x="263" y="1805"/>
              <a:ext cx="1616" cy="1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7" name="Line 28"/>
            <p:cNvSpPr>
              <a:spLocks noChangeShapeType="1"/>
            </p:cNvSpPr>
            <p:nvPr/>
          </p:nvSpPr>
          <p:spPr bwMode="auto">
            <a:xfrm>
              <a:off x="263" y="2042"/>
              <a:ext cx="1616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8" name="Rectangle 29"/>
            <p:cNvSpPr>
              <a:spLocks noChangeArrowheads="1"/>
            </p:cNvSpPr>
            <p:nvPr/>
          </p:nvSpPr>
          <p:spPr bwMode="auto">
            <a:xfrm>
              <a:off x="263" y="2042"/>
              <a:ext cx="1616" cy="1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099" name="Line 30"/>
            <p:cNvSpPr>
              <a:spLocks noChangeShapeType="1"/>
            </p:cNvSpPr>
            <p:nvPr/>
          </p:nvSpPr>
          <p:spPr bwMode="auto">
            <a:xfrm>
              <a:off x="263" y="2291"/>
              <a:ext cx="1616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100" name="Rectangle 31"/>
            <p:cNvSpPr>
              <a:spLocks noChangeArrowheads="1"/>
            </p:cNvSpPr>
            <p:nvPr/>
          </p:nvSpPr>
          <p:spPr bwMode="auto">
            <a:xfrm>
              <a:off x="263" y="2291"/>
              <a:ext cx="1616" cy="1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101" name="Rectangle 32"/>
            <p:cNvSpPr>
              <a:spLocks noChangeArrowheads="1"/>
            </p:cNvSpPr>
            <p:nvPr/>
          </p:nvSpPr>
          <p:spPr bwMode="auto">
            <a:xfrm>
              <a:off x="263" y="2539"/>
              <a:ext cx="1650" cy="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5254"/>
            <a:ext cx="2342476" cy="1616308"/>
          </a:xfrm>
          <a:prstGeom prst="rect">
            <a:avLst/>
          </a:prstGeom>
        </p:spPr>
      </p:pic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41187"/>
              </p:ext>
            </p:extLst>
          </p:nvPr>
        </p:nvGraphicFramePr>
        <p:xfrm>
          <a:off x="451084" y="4268788"/>
          <a:ext cx="2590800" cy="2397760"/>
        </p:xfrm>
        <a:graphic>
          <a:graphicData uri="http://schemas.openxmlformats.org/drawingml/2006/table">
            <a:tbl>
              <a:tblPr firstRow="1" bandRow="1"/>
              <a:tblGrid>
                <a:gridCol w="1295400"/>
                <a:gridCol w="12954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SOE</a:t>
                      </a:r>
                    </a:p>
                    <a:p>
                      <a:pPr algn="ctr"/>
                      <a:r>
                        <a:rPr lang="en-US" dirty="0" smtClean="0"/>
                        <a:t>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15-16 Enrollment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BS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2314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PhD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421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3167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74058"/>
              </p:ext>
            </p:extLst>
          </p:nvPr>
        </p:nvGraphicFramePr>
        <p:xfrm>
          <a:off x="4849136" y="4194908"/>
          <a:ext cx="2590800" cy="2397760"/>
        </p:xfrm>
        <a:graphic>
          <a:graphicData uri="http://schemas.openxmlformats.org/drawingml/2006/table">
            <a:tbl>
              <a:tblPr firstRow="1" bandRow="1"/>
              <a:tblGrid>
                <a:gridCol w="1295400"/>
                <a:gridCol w="12954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SOE</a:t>
                      </a:r>
                    </a:p>
                    <a:p>
                      <a:pPr algn="ctr"/>
                      <a:r>
                        <a:rPr lang="en-US" dirty="0" smtClean="0"/>
                        <a:t>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14-15 Degrees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BS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227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PhD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094709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Undergraduates in all programs work on exciting capstone design projects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1B03-B8B9-4CAF-81EE-718D872763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Content Placeholder 8" descr="2015 FSAE team - smalle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>
          <a:xfrm>
            <a:off x="304800" y="1966518"/>
            <a:ext cx="3863504" cy="2124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1704" y="6283169"/>
            <a:ext cx="680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Formula SAE (FSAE) race car project</a:t>
            </a:r>
            <a:endParaRPr lang="en-US" sz="2400" dirty="0"/>
          </a:p>
        </p:txBody>
      </p:sp>
      <p:pic>
        <p:nvPicPr>
          <p:cNvPr id="6" name="Content Placeholder 5" descr="FSAE students in mee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>
          <a:xfrm>
            <a:off x="838200" y="4381414"/>
            <a:ext cx="2983354" cy="1640730"/>
          </a:xfrm>
          <a:prstGeom prst="rect">
            <a:avLst/>
          </a:prstGeom>
        </p:spPr>
      </p:pic>
      <p:pic>
        <p:nvPicPr>
          <p:cNvPr id="7" name="Picture 6" descr="Students in meeting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04" y="4105041"/>
            <a:ext cx="2914796" cy="1944168"/>
          </a:xfrm>
          <a:prstGeom prst="rect">
            <a:avLst/>
          </a:prstGeom>
        </p:spPr>
      </p:pic>
      <p:pic>
        <p:nvPicPr>
          <p:cNvPr id="9" name="Picture 8" descr="FSA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42" y="1790004"/>
            <a:ext cx="1880258" cy="21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48288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5791" y="778101"/>
            <a:ext cx="8991600" cy="50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B70427"/>
                </a:solidFill>
                <a:latin typeface="Tahoma" charset="0"/>
              </a:defRPr>
            </a:lvl9pPr>
          </a:lstStyle>
          <a:p>
            <a:r>
              <a:rPr lang="en-US" sz="2800" kern="0" dirty="0" smtClean="0"/>
              <a:t>Solar Splash: Intercollegiate Solar Boat Regatta</a:t>
            </a:r>
            <a:endParaRPr lang="en-US" sz="2800" kern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31925" y="3028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en-US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4163" y="3429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en-US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49525" y="3657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en-US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71763" y="36004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en-US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63763" y="3429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en-US" altLang="en-US"/>
          </a:p>
        </p:txBody>
      </p:sp>
      <p:pic>
        <p:nvPicPr>
          <p:cNvPr id="11" name="image03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95263" y="5722914"/>
            <a:ext cx="2476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82" y="2544907"/>
            <a:ext cx="2507710" cy="118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92660" y="1359963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Energy Education &amp;   Teamwork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95" y="1878101"/>
            <a:ext cx="3432865" cy="20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5263" y="3869628"/>
            <a:ext cx="243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UNM “Jolly Roger”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03921" y="1820948"/>
            <a:ext cx="2005101" cy="1782491"/>
            <a:chOff x="5943600" y="2590437"/>
            <a:chExt cx="2005101" cy="1782491"/>
          </a:xfrm>
        </p:grpSpPr>
        <p:sp>
          <p:nvSpPr>
            <p:cNvPr id="17" name="TextBox 16"/>
            <p:cNvSpPr txBox="1"/>
            <p:nvPr/>
          </p:nvSpPr>
          <p:spPr>
            <a:xfrm>
              <a:off x="5943600" y="2895600"/>
              <a:ext cx="20051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Sprint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Maneuverability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Solar Slalom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Visual Displays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Workmanship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43123" y="2590437"/>
              <a:ext cx="806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Events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70195" y="4282894"/>
            <a:ext cx="5856384" cy="157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dirty="0" smtClean="0">
                <a:ea typeface="Times New Roman" panose="02020603050405020304" pitchFamily="18" charset="0"/>
              </a:rPr>
              <a:t>The 2016 Rookie UNM Team placed: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</a:rPr>
              <a:t>2</a:t>
            </a:r>
            <a:r>
              <a:rPr lang="en-US" baseline="30000" dirty="0" smtClean="0">
                <a:ea typeface="Times New Roman" panose="02020603050405020304" pitchFamily="18" charset="0"/>
              </a:rPr>
              <a:t>nd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in </a:t>
            </a:r>
            <a:r>
              <a:rPr lang="en-US" dirty="0" smtClean="0">
                <a:ea typeface="Times New Roman" panose="02020603050405020304" pitchFamily="18" charset="0"/>
              </a:rPr>
              <a:t>Solar Slalom/4</a:t>
            </a:r>
            <a:r>
              <a:rPr lang="en-US" baseline="30000" dirty="0" smtClean="0">
                <a:ea typeface="Times New Roman" panose="02020603050405020304" pitchFamily="18" charset="0"/>
              </a:rPr>
              <a:t>th</a:t>
            </a:r>
            <a:r>
              <a:rPr lang="en-US" dirty="0" smtClean="0">
                <a:ea typeface="Times New Roman" panose="02020603050405020304" pitchFamily="18" charset="0"/>
              </a:rPr>
              <a:t> overall (4/13)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</a:rPr>
              <a:t>Top-scoring Rookie team (1/5)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Won the Sportsmanship Award! </a:t>
            </a:r>
          </a:p>
        </p:txBody>
      </p:sp>
      <p:sp>
        <p:nvSpPr>
          <p:cNvPr id="20" name="Oval 19"/>
          <p:cNvSpPr/>
          <p:nvPr/>
        </p:nvSpPr>
        <p:spPr>
          <a:xfrm>
            <a:off x="6683136" y="1378345"/>
            <a:ext cx="1176455" cy="42156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653656" y="1735029"/>
            <a:ext cx="405059" cy="18939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3121" r="18222" b="3521"/>
          <a:stretch/>
        </p:blipFill>
        <p:spPr>
          <a:xfrm>
            <a:off x="3892887" y="4139947"/>
            <a:ext cx="2291996" cy="21681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44161" y="172006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ECE</a:t>
            </a:r>
          </a:p>
          <a:p>
            <a:r>
              <a:rPr lang="en-US" dirty="0" smtClean="0"/>
              <a:t>&amp; ME Team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98452" y="1986543"/>
            <a:ext cx="78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</a:t>
            </a:r>
          </a:p>
          <a:p>
            <a:r>
              <a:rPr lang="en-US" dirty="0" smtClean="0"/>
              <a:t>Panels</a:t>
            </a:r>
            <a:endParaRPr lang="en-US" dirty="0"/>
          </a:p>
        </p:txBody>
      </p:sp>
      <p:sp>
        <p:nvSpPr>
          <p:cNvPr id="25" name="Curved Left Arrow 24"/>
          <p:cNvSpPr/>
          <p:nvPr/>
        </p:nvSpPr>
        <p:spPr>
          <a:xfrm>
            <a:off x="4188434" y="2308276"/>
            <a:ext cx="245980" cy="711542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9961" y="6336903"/>
            <a:ext cx="2933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UNM ECE UG Joshua Stewart receiving</a:t>
            </a:r>
          </a:p>
          <a:p>
            <a:r>
              <a:rPr lang="en-US" sz="1200" dirty="0" smtClean="0"/>
              <a:t>the 2016 Solar Splash Sportsmanship Award</a:t>
            </a:r>
            <a:endParaRPr lang="en-US" sz="1200" dirty="0"/>
          </a:p>
        </p:txBody>
      </p:sp>
      <p:pic>
        <p:nvPicPr>
          <p:cNvPr id="27" name="Picture 26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287412" y="3702727"/>
            <a:ext cx="2780388" cy="20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9158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15400" cy="1371600"/>
          </a:xfrm>
        </p:spPr>
        <p:txBody>
          <a:bodyPr/>
          <a:lstStyle/>
          <a:p>
            <a:r>
              <a:rPr lang="en-US" sz="2800" dirty="0" smtClean="0"/>
              <a:t>The School of Engineering is structured for STEM student success and community engagement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5410200" cy="4114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/>
              <a:t>6 Academic Departments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Chemical &amp; Biological Engineering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Civil Engineering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Computer Science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Electrical and Computer Engineering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Mechanical Engineering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Nuclear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Engineering Student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8 Affiliated Interdisciplinary Degree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9 Affiliated Research Centers</a:t>
            </a:r>
          </a:p>
          <a:p>
            <a:pPr marL="511175" lvl="1" indent="-393700"/>
            <a:endParaRPr lang="en-US" dirty="0" smtClean="0"/>
          </a:p>
          <a:p>
            <a:pPr marL="511175" lvl="1" indent="-393700"/>
            <a:endParaRPr lang="en-US" dirty="0" smtClean="0"/>
          </a:p>
          <a:p>
            <a:pPr marL="511175" lvl="1" indent="-39370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5DA3-ED00-4AE3-B329-2FA0BD4F5A4E}" type="slidenum">
              <a:rPr lang="en-US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2600" y="4267200"/>
            <a:ext cx="3581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i="1" dirty="0">
                <a:solidFill>
                  <a:srgbClr val="FF0000"/>
                </a:solidFill>
              </a:rPr>
              <a:t>Degree </a:t>
            </a:r>
            <a:r>
              <a:rPr lang="en-US" sz="2800" b="1" i="1" dirty="0" smtClean="0">
                <a:solidFill>
                  <a:srgbClr val="FF0000"/>
                </a:solidFill>
              </a:rPr>
              <a:t>Programs:</a:t>
            </a:r>
            <a:endParaRPr lang="en-US" sz="2800" b="1" i="1" dirty="0">
              <a:solidFill>
                <a:srgbClr val="FF0000"/>
              </a:solidFill>
            </a:endParaRPr>
          </a:p>
          <a:p>
            <a:pPr lvl="2" indent="-457200">
              <a:spcAft>
                <a:spcPts val="300"/>
              </a:spcAft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</a:rPr>
              <a:t> BS </a:t>
            </a:r>
            <a:r>
              <a:rPr lang="en-US" sz="2800" b="1" dirty="0">
                <a:solidFill>
                  <a:srgbClr val="FF0000"/>
                </a:solidFill>
              </a:rPr>
              <a:t>(accredited)</a:t>
            </a:r>
          </a:p>
          <a:p>
            <a:pPr lvl="2" indent="-457200">
              <a:spcAft>
                <a:spcPts val="3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13 </a:t>
            </a:r>
            <a:r>
              <a:rPr lang="en-US" sz="2800" b="1" dirty="0" smtClean="0">
                <a:solidFill>
                  <a:srgbClr val="FF0000"/>
                </a:solidFill>
              </a:rPr>
              <a:t>MS</a:t>
            </a:r>
            <a:endParaRPr lang="en-US" sz="2800" b="1" dirty="0">
              <a:solidFill>
                <a:srgbClr val="FF0000"/>
              </a:solidFill>
            </a:endParaRPr>
          </a:p>
          <a:p>
            <a:pPr lvl="2" indent="-457200">
              <a:spcAft>
                <a:spcPts val="3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10 </a:t>
            </a:r>
            <a:r>
              <a:rPr lang="en-US" sz="2800" b="1" dirty="0" smtClean="0">
                <a:solidFill>
                  <a:srgbClr val="FF0000"/>
                </a:solidFill>
              </a:rPr>
              <a:t>PhD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00664"/>
            <a:ext cx="4038600" cy="23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52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72F-B4C2-43A4-8FC6-A2F57C887851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9067800" cy="1371600"/>
          </a:xfrm>
        </p:spPr>
        <p:txBody>
          <a:bodyPr/>
          <a:lstStyle/>
          <a:p>
            <a:r>
              <a:rPr lang="en-US" sz="2800" dirty="0" smtClean="0"/>
              <a:t>SOE Research Thrusts Align with Areas of Exciting Commercial Application</a:t>
            </a:r>
            <a:endParaRPr lang="en-US" sz="28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3412"/>
            <a:ext cx="8915400" cy="4114800"/>
          </a:xfrm>
        </p:spPr>
        <p:txBody>
          <a:bodyPr/>
          <a:lstStyle/>
          <a:p>
            <a:pPr marL="395288" lvl="1" indent="-395288"/>
            <a:r>
              <a:rPr lang="en-US" sz="2400" b="1" dirty="0" smtClean="0"/>
              <a:t>Aerospace Science and Engineering</a:t>
            </a:r>
          </a:p>
          <a:p>
            <a:pPr marL="395288" lvl="1" indent="-395288"/>
            <a:r>
              <a:rPr lang="en-US" sz="2400" b="1" dirty="0"/>
              <a:t>Biomedical Engineering, </a:t>
            </a:r>
            <a:r>
              <a:rPr lang="en-US" sz="2400" b="1" dirty="0" smtClean="0"/>
              <a:t>Bioinformatics, Biocomputing</a:t>
            </a:r>
          </a:p>
          <a:p>
            <a:pPr marL="395288" lvl="1" indent="-395288"/>
            <a:r>
              <a:rPr lang="en-US" sz="2400" b="1" dirty="0" smtClean="0"/>
              <a:t>Energy, Environment, Water </a:t>
            </a:r>
          </a:p>
          <a:p>
            <a:pPr marL="395288" lvl="1" indent="-395288"/>
            <a:r>
              <a:rPr lang="en-US" sz="2400" b="1" dirty="0" smtClean="0"/>
              <a:t>Sustainable and Resilient Infrastructure</a:t>
            </a:r>
          </a:p>
          <a:p>
            <a:pPr marL="395288" lvl="1" indent="-395288"/>
            <a:r>
              <a:rPr lang="en-US" sz="2400" b="1" dirty="0" smtClean="0"/>
              <a:t>Integrated/Additive Manufacturing and Robotics</a:t>
            </a:r>
            <a:endParaRPr lang="en-US" sz="2400" b="1" dirty="0"/>
          </a:p>
          <a:p>
            <a:pPr marL="395288" lvl="1" indent="-395288"/>
            <a:r>
              <a:rPr lang="en-US" sz="2400" b="1" dirty="0" smtClean="0"/>
              <a:t>Nanoscience</a:t>
            </a:r>
            <a:r>
              <a:rPr lang="en-US" sz="2400" b="1" dirty="0"/>
              <a:t>, Nanotechnology, </a:t>
            </a:r>
            <a:r>
              <a:rPr lang="en-US" sz="2400" b="1" dirty="0" smtClean="0"/>
              <a:t>Microsystems</a:t>
            </a:r>
          </a:p>
          <a:p>
            <a:pPr marL="395288" lvl="1" indent="-395288"/>
            <a:r>
              <a:rPr lang="en-US" sz="2400" b="1" dirty="0" smtClean="0"/>
              <a:t>Photonics and Optics</a:t>
            </a:r>
          </a:p>
          <a:p>
            <a:pPr marL="395288" lvl="1" indent="-395288"/>
            <a:r>
              <a:rPr lang="en-US" sz="2400" b="1" dirty="0"/>
              <a:t>Scalable Computing and Cyber Security</a:t>
            </a:r>
          </a:p>
          <a:p>
            <a:pPr marL="395288" lvl="1" indent="-395288"/>
            <a:r>
              <a:rPr lang="en-US" sz="2400" b="1" dirty="0" smtClean="0"/>
              <a:t>Nuclear Non-proliferation and Safeguards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782951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B3A9-EAF0-4304-8BDA-429D3080F9A8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Major Research Activities </a:t>
            </a:r>
            <a:r>
              <a:rPr lang="en-US" sz="2800" dirty="0" smtClean="0"/>
              <a:t>are Well-Integrated with Academic </a:t>
            </a:r>
            <a:r>
              <a:rPr lang="en-US" sz="2800" dirty="0"/>
              <a:t>Degree Programs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419600" cy="4876800"/>
          </a:xfrm>
        </p:spPr>
        <p:txBody>
          <a:bodyPr/>
          <a:lstStyle/>
          <a:p>
            <a:pPr marL="227013" indent="-227013" algn="ctr"/>
            <a:r>
              <a:rPr lang="en-US" sz="1600" dirty="0"/>
              <a:t>Research Organizations</a:t>
            </a:r>
            <a:endParaRPr lang="en-US" sz="1600" b="0" dirty="0"/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/>
              <a:t>Center for High </a:t>
            </a:r>
            <a:r>
              <a:rPr lang="en-US" sz="1800" b="0" dirty="0" smtClean="0"/>
              <a:t>Technology Materials</a:t>
            </a:r>
            <a:endParaRPr lang="en-US" sz="1800" b="0" dirty="0"/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/>
              <a:t>Center for Micro-Engineered </a:t>
            </a:r>
            <a:r>
              <a:rPr lang="en-US" sz="1800" b="0" dirty="0" smtClean="0"/>
              <a:t>Materials</a:t>
            </a:r>
            <a:endParaRPr lang="en-US" sz="1800" b="0" dirty="0"/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/>
              <a:t>Center for Biomedical </a:t>
            </a:r>
            <a:r>
              <a:rPr lang="en-US" sz="1800" b="0" dirty="0" smtClean="0"/>
              <a:t>Engineering</a:t>
            </a:r>
            <a:endParaRPr lang="en-US" sz="1800" b="0" dirty="0"/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/>
              <a:t>Center for Emerging Energy </a:t>
            </a:r>
            <a:r>
              <a:rPr lang="en-US" sz="1800" b="0" dirty="0" smtClean="0"/>
              <a:t>Technology</a:t>
            </a:r>
            <a:endParaRPr lang="en-US" sz="1800" b="0" dirty="0"/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/>
              <a:t>Manufacturing Technology and Training </a:t>
            </a:r>
            <a:r>
              <a:rPr lang="en-US" sz="1800" b="0" dirty="0" smtClean="0"/>
              <a:t>Center</a:t>
            </a:r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 smtClean="0"/>
              <a:t>Configurable Space Microsystems Innovations and Application Center (COSMIAC)</a:t>
            </a:r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 smtClean="0"/>
              <a:t>Center for Water and Environment</a:t>
            </a:r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 smtClean="0"/>
              <a:t>Center for Advanced Research Computing</a:t>
            </a:r>
            <a:endParaRPr lang="en-US" sz="1800" b="0" dirty="0"/>
          </a:p>
          <a:p>
            <a:pPr marL="227013" indent="-227013">
              <a:buFont typeface="Wingdings" pitchFamily="2" charset="2"/>
              <a:buChar char="§"/>
            </a:pPr>
            <a:r>
              <a:rPr lang="en-US" sz="1800" b="0" dirty="0"/>
              <a:t>ARTS Lab (computing, visualization)</a:t>
            </a:r>
          </a:p>
          <a:p>
            <a:pPr marL="227013" indent="-227013"/>
            <a:endParaRPr lang="en-US" sz="1600" b="0" dirty="0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4953000" y="18288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7013" indent="-227013"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0000"/>
                </a:solidFill>
                <a:latin typeface="Tahoma" charset="0"/>
              </a:rPr>
              <a:t>Academic Programs</a:t>
            </a:r>
          </a:p>
          <a:p>
            <a:pPr marL="227013" indent="-227013"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latin typeface="Tahoma" charset="0"/>
            </a:endParaRP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Optical Science and Engineering (SOE, A&amp;S)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Nanoscience and Microsystems (SOE, A&amp;S)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Biomedical Engineering (SOE, SOM, COP, A&amp;S )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Aerospace Science and Engineering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Manufacturing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Eng (SOE, ASM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)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Water Resources (UC, SOE, A&amp;S, SOL</a:t>
            </a:r>
            <a:r>
              <a:rPr lang="en-US" smtClean="0">
                <a:solidFill>
                  <a:srgbClr val="000000"/>
                </a:solidFill>
                <a:latin typeface="Tahoma" charset="0"/>
              </a:rPr>
              <a:t>, SAP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)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Integrated Film and Digital Media (SOE, CFA, A&amp;S, ASM,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SAP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)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Computational Science and Engineering (SOE, A&amp;S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)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609600" y="6172200"/>
            <a:ext cx="792480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6600" y="2362200"/>
            <a:ext cx="1828800" cy="3962400"/>
            <a:chOff x="3276600" y="2362200"/>
            <a:chExt cx="1828800" cy="3962400"/>
          </a:xfrm>
        </p:grpSpPr>
        <p:grpSp>
          <p:nvGrpSpPr>
            <p:cNvPr id="2" name="Group 1"/>
            <p:cNvGrpSpPr/>
            <p:nvPr/>
          </p:nvGrpSpPr>
          <p:grpSpPr>
            <a:xfrm>
              <a:off x="3276600" y="2362200"/>
              <a:ext cx="1828800" cy="3962400"/>
              <a:chOff x="3276600" y="2362200"/>
              <a:chExt cx="1828800" cy="3962400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4038600" y="2362200"/>
                <a:ext cx="1066800" cy="12954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276600" y="2362200"/>
                <a:ext cx="1828800" cy="3962400"/>
                <a:chOff x="3276600" y="2362200"/>
                <a:chExt cx="1828800" cy="3962400"/>
              </a:xfrm>
            </p:grpSpPr>
            <p:sp>
              <p:nvSpPr>
                <p:cNvPr id="117789" name="Line 29"/>
                <p:cNvSpPr>
                  <a:spLocks noChangeShapeType="1"/>
                </p:cNvSpPr>
                <p:nvPr/>
              </p:nvSpPr>
              <p:spPr bwMode="auto">
                <a:xfrm>
                  <a:off x="3429000" y="5791200"/>
                  <a:ext cx="1600200" cy="15240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3276600" y="2362200"/>
                  <a:ext cx="1828800" cy="3962400"/>
                  <a:chOff x="3276600" y="2362200"/>
                  <a:chExt cx="1828800" cy="3962400"/>
                </a:xfrm>
              </p:grpSpPr>
              <p:sp>
                <p:nvSpPr>
                  <p:cNvPr id="117778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6200" y="4267200"/>
                    <a:ext cx="1143000" cy="381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9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6200" y="4572000"/>
                    <a:ext cx="1143000" cy="76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85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6200" y="4876800"/>
                    <a:ext cx="1143000" cy="5334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8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9000" y="5410200"/>
                    <a:ext cx="1600200" cy="381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6200" y="5410200"/>
                    <a:ext cx="1219200" cy="9144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6200" y="5943600"/>
                    <a:ext cx="1143000" cy="381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4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9600" y="3657600"/>
                    <a:ext cx="685800" cy="2286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038600" y="2362200"/>
                    <a:ext cx="990600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886200" y="3048000"/>
                    <a:ext cx="1219200" cy="6096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886200" y="3048000"/>
                    <a:ext cx="1219200" cy="76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76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9600" y="3124200"/>
                    <a:ext cx="609600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038600" y="2362200"/>
                    <a:ext cx="990600" cy="2286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76600" y="3124200"/>
                    <a:ext cx="1828800" cy="1524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91000" y="2667000"/>
                    <a:ext cx="838200" cy="457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91000" y="2667000"/>
                    <a:ext cx="914400" cy="99060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4381500" y="3962400"/>
              <a:ext cx="723900" cy="5334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160228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allAtOnce"/>
      <p:bldP spid="11776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371600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2800" dirty="0" smtClean="0"/>
              <a:t>School of Engineering is a vital and engaged partner in strategic collaborations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4196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UNM Schools and Colleges</a:t>
            </a:r>
            <a:r>
              <a:rPr lang="en-US" b="0" smtClean="0"/>
              <a:t>, particularly, </a:t>
            </a:r>
            <a:r>
              <a:rPr lang="en-US" b="0" dirty="0" smtClean="0"/>
              <a:t>College of Arts &amp; Sciences, College of Fine Arts, School of Medicine, College of Pharmacy, and Anderson School of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STC.UNM (UNM’s Tech </a:t>
            </a:r>
            <a:r>
              <a:rPr lang="en-US" b="0" dirty="0" err="1" smtClean="0"/>
              <a:t>xfer</a:t>
            </a:r>
            <a:r>
              <a:rPr lang="en-US" b="0" dirty="0" smtClean="0"/>
              <a:t> org.)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Sandia National Laboratories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Los Alamos National Laboratory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Air Force Research Laboratory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Idaho National Laboratory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Local and National Companies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33-AEE1-405E-9985-F2F6AE7D7F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1474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4612</TotalTime>
  <Words>1381</Words>
  <Application>Microsoft Macintosh PowerPoint</Application>
  <PresentationFormat>On-screen Show (4:3)</PresentationFormat>
  <Paragraphs>275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ＭＳ Ｐゴシック</vt:lpstr>
      <vt:lpstr>Perpetua</vt:lpstr>
      <vt:lpstr>Tahoma</vt:lpstr>
      <vt:lpstr>Times New Roman</vt:lpstr>
      <vt:lpstr>Verdana</vt:lpstr>
      <vt:lpstr>Wingdings</vt:lpstr>
      <vt:lpstr>Arial</vt:lpstr>
      <vt:lpstr>Profile</vt:lpstr>
      <vt:lpstr>1_Profile</vt:lpstr>
      <vt:lpstr>Engine for STEM Education, Research, and Economic Development </vt:lpstr>
      <vt:lpstr>Primary Mission</vt:lpstr>
      <vt:lpstr>Faculty, Funding, Enrollments, and Degrees</vt:lpstr>
      <vt:lpstr>Undergraduates in all programs work on exciting capstone design projects</vt:lpstr>
      <vt:lpstr>PowerPoint Presentation</vt:lpstr>
      <vt:lpstr>The School of Engineering is structured for STEM student success and community engagement</vt:lpstr>
      <vt:lpstr>SOE Research Thrusts Align with Areas of Exciting Commercial Application</vt:lpstr>
      <vt:lpstr>Major Research Activities are Well-Integrated with Academic Degree Programs</vt:lpstr>
      <vt:lpstr>The School of Engineering is a vital and engaged partner in strategic collaborations</vt:lpstr>
      <vt:lpstr>In partnership with STC.UNM, SOE research leads to invention and innovation</vt:lpstr>
      <vt:lpstr>Joint IP with the National Labs</vt:lpstr>
      <vt:lpstr>Number of Fellows</vt:lpstr>
      <vt:lpstr>Vision for our School</vt:lpstr>
      <vt:lpstr>Goal#1: Faculty and Student Growth</vt:lpstr>
      <vt:lpstr>Goal  Add a minimum of 25 new faculty lines  in the next 5 years     </vt:lpstr>
      <vt:lpstr>Student population</vt:lpstr>
      <vt:lpstr>PowerPoint Presentation</vt:lpstr>
      <vt:lpstr>Some actions to increase enrollments</vt:lpstr>
      <vt:lpstr>Goal#2:Visibility and  National Rankings </vt:lpstr>
      <vt:lpstr>Some  actions to increase visibility &amp; Rankings </vt:lpstr>
      <vt:lpstr>Goal#3: Increase Research, Better strategic planning and industry collaboration </vt:lpstr>
      <vt:lpstr>Strategic research planning</vt:lpstr>
      <vt:lpstr>Goal #4: Fundraising and diversifying our streams of revenue</vt:lpstr>
      <vt:lpstr>Goal #5: Entrepreneurial innovation and activities</vt:lpstr>
      <vt:lpstr>PowerPoint Presentation</vt:lpstr>
    </vt:vector>
  </TitlesOfParts>
  <Manager/>
  <Company> 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 SOE </dc:title>
  <dc:subject/>
  <dc:creator>Christos</dc:creator>
  <cp:keywords/>
  <dc:description/>
  <cp:lastModifiedBy>Christos Christodoulou</cp:lastModifiedBy>
  <cp:revision>236</cp:revision>
  <cp:lastPrinted>2016-03-20T19:19:11Z</cp:lastPrinted>
  <dcterms:created xsi:type="dcterms:W3CDTF">2017-06-05T19:36:31Z</dcterms:created>
  <dcterms:modified xsi:type="dcterms:W3CDTF">2017-06-14T23:09:23Z</dcterms:modified>
  <cp:category/>
</cp:coreProperties>
</file>