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7"/>
  </p:notesMasterIdLst>
  <p:handoutMasterIdLst>
    <p:handoutMasterId r:id="rId38"/>
  </p:handoutMasterIdLst>
  <p:sldIdLst>
    <p:sldId id="348" r:id="rId2"/>
    <p:sldId id="379" r:id="rId3"/>
    <p:sldId id="299" r:id="rId4"/>
    <p:sldId id="303" r:id="rId5"/>
    <p:sldId id="300" r:id="rId6"/>
    <p:sldId id="351" r:id="rId7"/>
    <p:sldId id="296" r:id="rId8"/>
    <p:sldId id="336" r:id="rId9"/>
    <p:sldId id="301" r:id="rId10"/>
    <p:sldId id="380" r:id="rId11"/>
    <p:sldId id="337" r:id="rId12"/>
    <p:sldId id="308" r:id="rId13"/>
    <p:sldId id="297" r:id="rId14"/>
    <p:sldId id="367" r:id="rId15"/>
    <p:sldId id="298" r:id="rId16"/>
    <p:sldId id="378" r:id="rId17"/>
    <p:sldId id="333" r:id="rId18"/>
    <p:sldId id="316" r:id="rId19"/>
    <p:sldId id="307" r:id="rId20"/>
    <p:sldId id="314" r:id="rId21"/>
    <p:sldId id="315" r:id="rId22"/>
    <p:sldId id="309" r:id="rId23"/>
    <p:sldId id="306" r:id="rId24"/>
    <p:sldId id="310" r:id="rId25"/>
    <p:sldId id="317" r:id="rId26"/>
    <p:sldId id="341" r:id="rId27"/>
    <p:sldId id="342" r:id="rId28"/>
    <p:sldId id="319" r:id="rId29"/>
    <p:sldId id="381" r:id="rId30"/>
    <p:sldId id="382" r:id="rId31"/>
    <p:sldId id="383" r:id="rId32"/>
    <p:sldId id="384" r:id="rId33"/>
    <p:sldId id="332" r:id="rId34"/>
    <p:sldId id="343" r:id="rId35"/>
    <p:sldId id="33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4622" autoAdjust="0"/>
  </p:normalViewPr>
  <p:slideViewPr>
    <p:cSldViewPr>
      <p:cViewPr varScale="1">
        <p:scale>
          <a:sx n="70" d="100"/>
          <a:sy n="70" d="100"/>
        </p:scale>
        <p:origin x="-94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1860" y="3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2015 NABIE Annual Conference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2/20/2015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9E71A3-B857-4295-8848-375B89ED1EAD}" type="slidenum">
              <a:rPr lang="en-US" smtClean="0"/>
              <a:t>‹#›</a:t>
            </a:fld>
            <a:endParaRPr lang="en-US"/>
          </a:p>
        </p:txBody>
      </p:sp>
    </p:spTree>
    <p:extLst>
      <p:ext uri="{BB962C8B-B14F-4D97-AF65-F5344CB8AC3E}">
        <p14:creationId xmlns:p14="http://schemas.microsoft.com/office/powerpoint/2010/main" val="235910470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2015 NABIE Annual Conference</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2/20/2015</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71FF87-B6E3-4DB8-AF1A-8533AC933A4F}" type="slidenum">
              <a:rPr lang="en-US" smtClean="0"/>
              <a:t>‹#›</a:t>
            </a:fld>
            <a:endParaRPr lang="en-US"/>
          </a:p>
        </p:txBody>
      </p:sp>
    </p:spTree>
    <p:extLst>
      <p:ext uri="{BB962C8B-B14F-4D97-AF65-F5344CB8AC3E}">
        <p14:creationId xmlns:p14="http://schemas.microsoft.com/office/powerpoint/2010/main" val="272253012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412300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11</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1451899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12</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945255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13</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983354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14</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983354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15</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645859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16</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945255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17</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868689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18</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765825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19</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1857576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20</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30079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4123000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21</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661293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22</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1349593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23</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998664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24</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920956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25</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803108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26</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1278772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27</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1936721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28</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484126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29</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390729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30</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141980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1FF87-B6E3-4DB8-AF1A-8533AC933A4F}" type="slidenum">
              <a:rPr lang="en-US" smtClean="0"/>
              <a:t>3</a:t>
            </a:fld>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r>
              <a:rPr lang="en-US" smtClean="0"/>
              <a:t>2015 NABIE Annual Conference</a:t>
            </a:r>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7507862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31</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674039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32</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9439248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33</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13575007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35</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692582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4</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72303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5</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415516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7</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1204273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8</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0575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9</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2355235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2015 NABIE Annual Conference</a:t>
            </a:r>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0A71FF87-B6E3-4DB8-AF1A-8533AC933A4F}" type="slidenum">
              <a:rPr lang="en-US" smtClean="0"/>
              <a:t>10</a:t>
            </a:fld>
            <a:endParaRPr lang="en-US"/>
          </a:p>
        </p:txBody>
      </p:sp>
      <p:sp>
        <p:nvSpPr>
          <p:cNvPr id="8" name="Date Placeholder 7"/>
          <p:cNvSpPr>
            <a:spLocks noGrp="1"/>
          </p:cNvSpPr>
          <p:nvPr>
            <p:ph type="dt" idx="14"/>
          </p:nvPr>
        </p:nvSpPr>
        <p:spPr/>
        <p:txBody>
          <a:bodyPr/>
          <a:lstStyle/>
          <a:p>
            <a:r>
              <a:rPr lang="en-US" smtClean="0"/>
              <a:t>2/20/2015</a:t>
            </a:r>
            <a:endParaRPr lang="en-US"/>
          </a:p>
        </p:txBody>
      </p:sp>
    </p:spTree>
    <p:extLst>
      <p:ext uri="{BB962C8B-B14F-4D97-AF65-F5344CB8AC3E}">
        <p14:creationId xmlns:p14="http://schemas.microsoft.com/office/powerpoint/2010/main" val="377805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8E36275-CA9A-4F83-B784-ED9A2C8D3EAE}" type="datetimeFigureOut">
              <a:rPr lang="en-US" smtClean="0"/>
              <a:t>6/12/2017</a:t>
            </a:fld>
            <a:endParaRPr lang="en-US"/>
          </a:p>
        </p:txBody>
      </p:sp>
      <p:sp>
        <p:nvSpPr>
          <p:cNvPr id="8" name="Slide Number Placeholder 7"/>
          <p:cNvSpPr>
            <a:spLocks noGrp="1"/>
          </p:cNvSpPr>
          <p:nvPr>
            <p:ph type="sldNum" sz="quarter" idx="11"/>
          </p:nvPr>
        </p:nvSpPr>
        <p:spPr/>
        <p:txBody>
          <a:bodyPr/>
          <a:lstStyle/>
          <a:p>
            <a:fld id="{52673DF7-3F5C-4D39-925F-ED4B107674C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36275-CA9A-4F83-B784-ED9A2C8D3EAE}"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73DF7-3F5C-4D39-925F-ED4B107674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36275-CA9A-4F83-B784-ED9A2C8D3EAE}"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73DF7-3F5C-4D39-925F-ED4B107674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8E36275-CA9A-4F83-B784-ED9A2C8D3EAE}"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73DF7-3F5C-4D39-925F-ED4B107674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36275-CA9A-4F83-B784-ED9A2C8D3EAE}"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73DF7-3F5C-4D39-925F-ED4B107674CD}"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8E36275-CA9A-4F83-B784-ED9A2C8D3EAE}"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73DF7-3F5C-4D39-925F-ED4B107674CD}"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8E36275-CA9A-4F83-B784-ED9A2C8D3EAE}"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73DF7-3F5C-4D39-925F-ED4B107674CD}"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E36275-CA9A-4F83-B784-ED9A2C8D3EAE}"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73DF7-3F5C-4D39-925F-ED4B107674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36275-CA9A-4F83-B784-ED9A2C8D3EAE}"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73DF7-3F5C-4D39-925F-ED4B107674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36275-CA9A-4F83-B784-ED9A2C8D3EAE}"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73DF7-3F5C-4D39-925F-ED4B107674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36275-CA9A-4F83-B784-ED9A2C8D3EAE}"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73DF7-3F5C-4D39-925F-ED4B107674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8E36275-CA9A-4F83-B784-ED9A2C8D3EAE}" type="datetimeFigureOut">
              <a:rPr lang="en-US" smtClean="0"/>
              <a:t>6/12/2017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2673DF7-3F5C-4D39-925F-ED4B107674CD}"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nsp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nspe.org/" TargetMode="Externa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nspe.or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nspe.or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spe.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spe.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nsp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nspe.org/"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nsp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518301" cy="2895600"/>
          </a:xfrm>
        </p:spPr>
        <p:txBody>
          <a:bodyPr/>
          <a:lstStyle/>
          <a:p>
            <a:r>
              <a:rPr lang="en-US" sz="4000" b="1" dirty="0" smtClean="0"/>
              <a:t>NEW MEXICO SOCIETY </a:t>
            </a:r>
            <a:br>
              <a:rPr lang="en-US" sz="4000" b="1" dirty="0" smtClean="0"/>
            </a:br>
            <a:r>
              <a:rPr lang="en-US" sz="4000" b="1" dirty="0" smtClean="0"/>
              <a:t>OF</a:t>
            </a:r>
            <a:br>
              <a:rPr lang="en-US" sz="4000" b="1" dirty="0" smtClean="0"/>
            </a:br>
            <a:r>
              <a:rPr lang="en-US" sz="4000" b="1" dirty="0" smtClean="0"/>
              <a:t>PROFESSIONAL ENGINEERS</a:t>
            </a:r>
            <a:br>
              <a:rPr lang="en-US" sz="4000" b="1" dirty="0" smtClean="0"/>
            </a:br>
            <a:r>
              <a:rPr lang="en-US" sz="4000" b="1" dirty="0" smtClean="0"/>
              <a:t>2017 ANNUAL MEETING</a:t>
            </a:r>
            <a:endParaRPr lang="en-US" sz="3600" b="1" dirty="0"/>
          </a:p>
        </p:txBody>
      </p:sp>
      <p:sp>
        <p:nvSpPr>
          <p:cNvPr id="5" name="TextBox 4"/>
          <p:cNvSpPr txBox="1"/>
          <p:nvPr/>
        </p:nvSpPr>
        <p:spPr>
          <a:xfrm>
            <a:off x="517301" y="4114800"/>
            <a:ext cx="7924800" cy="1200329"/>
          </a:xfrm>
          <a:prstGeom prst="rect">
            <a:avLst/>
          </a:prstGeom>
          <a:noFill/>
        </p:spPr>
        <p:txBody>
          <a:bodyPr wrap="square" rtlCol="0">
            <a:spAutoFit/>
          </a:bodyPr>
          <a:lstStyle/>
          <a:p>
            <a:pPr algn="ctr"/>
            <a:r>
              <a:rPr lang="en-US" sz="2400" b="1" dirty="0" smtClean="0">
                <a:solidFill>
                  <a:schemeClr val="accent1">
                    <a:lumMod val="75000"/>
                  </a:schemeClr>
                </a:solidFill>
              </a:rPr>
              <a:t>Tim Austin, PE, F.NSPE</a:t>
            </a:r>
          </a:p>
          <a:p>
            <a:pPr algn="ctr"/>
            <a:r>
              <a:rPr lang="en-US" sz="2400" b="1" dirty="0" smtClean="0">
                <a:solidFill>
                  <a:schemeClr val="accent1">
                    <a:lumMod val="75000"/>
                  </a:schemeClr>
                </a:solidFill>
              </a:rPr>
              <a:t>Past President  (2015-16)</a:t>
            </a:r>
          </a:p>
          <a:p>
            <a:pPr algn="ctr"/>
            <a:r>
              <a:rPr lang="en-US" sz="2400" b="1" dirty="0" smtClean="0">
                <a:solidFill>
                  <a:schemeClr val="accent1">
                    <a:lumMod val="75000"/>
                  </a:schemeClr>
                </a:solidFill>
              </a:rPr>
              <a:t>National Society of Professional Engineers</a:t>
            </a:r>
            <a:endParaRPr lang="en-US" sz="2400" b="1" dirty="0">
              <a:solidFill>
                <a:schemeClr val="accent1">
                  <a:lumMod val="75000"/>
                </a:schemeClr>
              </a:solidFill>
            </a:endParaRPr>
          </a:p>
        </p:txBody>
      </p:sp>
      <p:pic>
        <p:nvPicPr>
          <p:cNvPr id="1028"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8054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371600"/>
            <a:ext cx="7010400" cy="2057400"/>
          </a:xfrm>
        </p:spPr>
        <p:txBody>
          <a:bodyPr>
            <a:noAutofit/>
          </a:bodyPr>
          <a:lstStyle/>
          <a:p>
            <a:endParaRPr lang="en-US" b="1" dirty="0" smtClean="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en-US" sz="2800" b="1" dirty="0" smtClean="0">
                <a:solidFill>
                  <a:schemeClr val="accent1">
                    <a:lumMod val="75000"/>
                  </a:schemeClr>
                </a:solidFill>
                <a:latin typeface="Arial" panose="020B0604020202020204" pitchFamily="34" charset="0"/>
                <a:cs typeface="Arial" panose="020B0604020202020204" pitchFamily="34" charset="0"/>
              </a:rPr>
              <a:t>PE</a:t>
            </a:r>
            <a:r>
              <a:rPr lang="en-US" sz="2800" b="1" dirty="0" smtClean="0">
                <a:solidFill>
                  <a:schemeClr val="tx1"/>
                </a:solidFill>
                <a:latin typeface="Arial" panose="020B0604020202020204" pitchFamily="34" charset="0"/>
                <a:cs typeface="Arial" panose="020B0604020202020204" pitchFamily="34" charset="0"/>
              </a:rPr>
              <a:t> </a:t>
            </a:r>
            <a:r>
              <a:rPr lang="en-US" sz="2800" b="1" dirty="0">
                <a:solidFill>
                  <a:schemeClr val="accent1">
                    <a:lumMod val="75000"/>
                  </a:schemeClr>
                </a:solidFill>
                <a:latin typeface="Arial" panose="020B0604020202020204" pitchFamily="34" charset="0"/>
                <a:cs typeface="Arial" panose="020B0604020202020204" pitchFamily="34" charset="0"/>
              </a:rPr>
              <a:t>is our </a:t>
            </a:r>
            <a:r>
              <a:rPr lang="en-US" sz="2800" b="1" dirty="0" smtClean="0">
                <a:solidFill>
                  <a:schemeClr val="accent1">
                    <a:lumMod val="75000"/>
                  </a:schemeClr>
                </a:solidFill>
                <a:latin typeface="Arial" panose="020B0604020202020204" pitchFamily="34" charset="0"/>
                <a:cs typeface="Arial" panose="020B0604020202020204" pitchFamily="34" charset="0"/>
              </a:rPr>
              <a:t>badge of honor.  It publicly symbolizes </a:t>
            </a:r>
            <a:r>
              <a:rPr lang="en-US" sz="2800" b="1" dirty="0">
                <a:solidFill>
                  <a:schemeClr val="accent1">
                    <a:lumMod val="75000"/>
                  </a:schemeClr>
                </a:solidFill>
                <a:latin typeface="Arial" panose="020B0604020202020204" pitchFamily="34" charset="0"/>
                <a:cs typeface="Arial" panose="020B0604020202020204" pitchFamily="34" charset="0"/>
              </a:rPr>
              <a:t>personal pride, integrity, </a:t>
            </a:r>
            <a:r>
              <a:rPr lang="en-US" sz="2800" b="1" dirty="0" smtClean="0">
                <a:solidFill>
                  <a:schemeClr val="accent1">
                    <a:lumMod val="75000"/>
                  </a:schemeClr>
                </a:solidFill>
                <a:latin typeface="Arial" panose="020B0604020202020204" pitchFamily="34" charset="0"/>
                <a:cs typeface="Arial" panose="020B0604020202020204" pitchFamily="34" charset="0"/>
              </a:rPr>
              <a:t>responsibility, commitment.</a:t>
            </a:r>
            <a:r>
              <a:rPr lang="en-US" sz="2800" dirty="0">
                <a:latin typeface="Arial" panose="020B0604020202020204" pitchFamily="34" charset="0"/>
                <a:cs typeface="Arial" panose="020B0604020202020204" pitchFamily="34" charset="0"/>
              </a:rPr>
              <a:t> </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pic>
        <p:nvPicPr>
          <p:cNvPr id="6"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7957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0" y="2209800"/>
            <a:ext cx="5467350" cy="1752600"/>
          </a:xfrm>
        </p:spPr>
        <p:txBody>
          <a:bodyPr>
            <a:noAutofit/>
          </a:bodyPr>
          <a:lstStyle/>
          <a:p>
            <a:endParaRPr lang="en-US" b="1" dirty="0" smtClean="0">
              <a:solidFill>
                <a:schemeClr val="accent1">
                  <a:lumMod val="75000"/>
                </a:schemeClr>
              </a:solidFill>
              <a:latin typeface="Arial" panose="020B0604020202020204" pitchFamily="34" charset="0"/>
              <a:cs typeface="Arial" panose="020B0604020202020204" pitchFamily="34" charset="0"/>
            </a:endParaRPr>
          </a:p>
          <a:p>
            <a:pPr marL="0" indent="0">
              <a:buNone/>
            </a:pPr>
            <a:r>
              <a:rPr lang="en-US" sz="2800" b="1" dirty="0" smtClean="0">
                <a:solidFill>
                  <a:schemeClr val="accent1">
                    <a:lumMod val="75000"/>
                  </a:schemeClr>
                </a:solidFill>
                <a:latin typeface="Arial" panose="020B0604020202020204" pitchFamily="34" charset="0"/>
                <a:cs typeface="Arial" panose="020B0604020202020204" pitchFamily="34" charset="0"/>
              </a:rPr>
              <a:t>But can it mean even </a:t>
            </a:r>
            <a:r>
              <a:rPr lang="en-US" sz="2800" b="1" u="sng" dirty="0" smtClean="0">
                <a:solidFill>
                  <a:schemeClr val="accent1">
                    <a:lumMod val="75000"/>
                  </a:schemeClr>
                </a:solidFill>
                <a:latin typeface="Arial" panose="020B0604020202020204" pitchFamily="34" charset="0"/>
                <a:cs typeface="Arial" panose="020B0604020202020204" pitchFamily="34" charset="0"/>
              </a:rPr>
              <a:t>more</a:t>
            </a:r>
            <a:r>
              <a:rPr lang="en-US" sz="2800" b="1" dirty="0" smtClean="0">
                <a:solidFill>
                  <a:schemeClr val="accent1">
                    <a:lumMod val="75000"/>
                  </a:schemeClr>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sp>
        <p:nvSpPr>
          <p:cNvPr id="2" name="AutoShape 2" descr="Image result for image questioning fig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affordablemedicareplan.com/wp-content/uploads/2012/01/question-mark-above-figure.jpg"/>
          <p:cNvPicPr>
            <a:picLocks noChangeAspect="1" noChangeArrowheads="1"/>
          </p:cNvPicPr>
          <p:nvPr/>
        </p:nvPicPr>
        <p:blipFill rotWithShape="1">
          <a:blip r:embed="rId3">
            <a:extLst>
              <a:ext uri="{28A0092B-C50C-407E-A947-70E740481C1C}">
                <a14:useLocalDpi xmlns:a14="http://schemas.microsoft.com/office/drawing/2010/main" val="0"/>
              </a:ext>
            </a:extLst>
          </a:blip>
          <a:srcRect l="15522" t="4760" r="15522" b="4986"/>
          <a:stretch/>
        </p:blipFill>
        <p:spPr bwMode="auto">
          <a:xfrm>
            <a:off x="1143000" y="1366769"/>
            <a:ext cx="1970468" cy="343866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s://www.nspe.org/sites/all/themes/nspe/logo.pn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6661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0166"/>
            <a:ext cx="7905750" cy="4503834"/>
          </a:xfrm>
        </p:spPr>
        <p:txBody>
          <a:bodyPr>
            <a:noAutofit/>
          </a:bodyPr>
          <a:lstStyle/>
          <a:p>
            <a:pPr marL="0" indent="0">
              <a:buNone/>
            </a:pPr>
            <a:r>
              <a:rPr lang="en-US" b="1" dirty="0" smtClean="0">
                <a:solidFill>
                  <a:schemeClr val="accent1">
                    <a:lumMod val="75000"/>
                  </a:schemeClr>
                </a:solidFill>
                <a:latin typeface="Arial" panose="020B0604020202020204" pitchFamily="34" charset="0"/>
                <a:cs typeface="Arial" panose="020B0604020202020204" pitchFamily="34" charset="0"/>
              </a:rPr>
              <a:t>Preamble</a:t>
            </a:r>
          </a:p>
          <a:p>
            <a:pPr marL="0" indent="0">
              <a:buNone/>
            </a:pPr>
            <a:r>
              <a:rPr lang="en-US" b="1" dirty="0" smtClean="0">
                <a:solidFill>
                  <a:schemeClr val="accent1">
                    <a:lumMod val="75000"/>
                  </a:schemeClr>
                </a:solidFill>
                <a:latin typeface="Arial" panose="020B0604020202020204" pitchFamily="34" charset="0"/>
                <a:cs typeface="Arial" panose="020B0604020202020204" pitchFamily="34" charset="0"/>
              </a:rPr>
              <a:t/>
            </a:r>
            <a:br>
              <a:rPr lang="en-US" b="1" dirty="0" smtClean="0">
                <a:solidFill>
                  <a:schemeClr val="accent1">
                    <a:lumMod val="75000"/>
                  </a:schemeClr>
                </a:solidFill>
                <a:latin typeface="Arial" panose="020B0604020202020204" pitchFamily="34" charset="0"/>
                <a:cs typeface="Arial" panose="020B0604020202020204" pitchFamily="34" charset="0"/>
              </a:rPr>
            </a:br>
            <a:r>
              <a:rPr lang="en-US" sz="2200" b="1" dirty="0" smtClean="0">
                <a:solidFill>
                  <a:schemeClr val="accent1">
                    <a:lumMod val="75000"/>
                  </a:schemeClr>
                </a:solidFill>
                <a:latin typeface="Arial" panose="020B0604020202020204" pitchFamily="34" charset="0"/>
                <a:cs typeface="Arial" panose="020B0604020202020204" pitchFamily="34" charset="0"/>
              </a:rPr>
              <a:t>Engineering </a:t>
            </a:r>
            <a:r>
              <a:rPr lang="en-US" sz="2200" b="1" dirty="0">
                <a:solidFill>
                  <a:schemeClr val="accent1">
                    <a:lumMod val="75000"/>
                  </a:schemeClr>
                </a:solidFill>
                <a:latin typeface="Arial" panose="020B0604020202020204" pitchFamily="34" charset="0"/>
                <a:cs typeface="Arial" panose="020B0604020202020204" pitchFamily="34" charset="0"/>
              </a:rPr>
              <a:t>is an important and learned </a:t>
            </a:r>
            <a:r>
              <a:rPr lang="en-US" sz="2200" b="1" dirty="0" smtClean="0">
                <a:solidFill>
                  <a:schemeClr val="accent1">
                    <a:lumMod val="75000"/>
                  </a:schemeClr>
                </a:solidFill>
                <a:latin typeface="Arial" panose="020B0604020202020204" pitchFamily="34" charset="0"/>
                <a:cs typeface="Arial" panose="020B0604020202020204" pitchFamily="34" charset="0"/>
              </a:rPr>
              <a:t>profession</a:t>
            </a:r>
            <a:r>
              <a:rPr lang="en-US" sz="2200" b="1" dirty="0">
                <a:solidFill>
                  <a:schemeClr val="accent1">
                    <a:lumMod val="75000"/>
                  </a:schemeClr>
                </a:solidFill>
                <a:latin typeface="Arial" panose="020B0604020202020204" pitchFamily="34" charset="0"/>
                <a:cs typeface="Arial" panose="020B0604020202020204" pitchFamily="34" charset="0"/>
              </a:rPr>
              <a:t>. As members of this profession, engineers are expected to exhibit the highest standards of honesty and integrity. Engineering has a direct and vital impact on the quality of life for all people. Accordingly, the services provided by engineers require honesty, impartiality, fairness, and equity, and must be dedicated to the protection of the public health, safety, and welfare. Engineers must perform under a standard of professional behavior that requires </a:t>
            </a:r>
            <a:r>
              <a:rPr lang="en-US" sz="2200" b="1" dirty="0">
                <a:solidFill>
                  <a:srgbClr val="FF0000"/>
                </a:solidFill>
                <a:latin typeface="Arial" panose="020B0604020202020204" pitchFamily="34" charset="0"/>
                <a:cs typeface="Arial" panose="020B0604020202020204" pitchFamily="34" charset="0"/>
              </a:rPr>
              <a:t>adherence to the highest principles of ethical </a:t>
            </a:r>
            <a:r>
              <a:rPr lang="en-US" sz="2200" b="1" dirty="0" smtClean="0">
                <a:solidFill>
                  <a:srgbClr val="FF0000"/>
                </a:solidFill>
                <a:latin typeface="Arial" panose="020B0604020202020204" pitchFamily="34" charset="0"/>
                <a:cs typeface="Arial" panose="020B0604020202020204" pitchFamily="34" charset="0"/>
              </a:rPr>
              <a:t>conduct.</a:t>
            </a:r>
            <a:endParaRPr lang="en-US" sz="2200" b="1" dirty="0">
              <a:solidFill>
                <a:srgbClr val="FF0000"/>
              </a:solidFill>
              <a:latin typeface="Arial" panose="020B0604020202020204" pitchFamily="34" charset="0"/>
              <a:cs typeface="Arial" panose="020B0604020202020204" pitchFamily="34" charset="0"/>
            </a:endParaRPr>
          </a:p>
        </p:txBody>
      </p:sp>
      <p:sp>
        <p:nvSpPr>
          <p:cNvPr id="4" name="TextBox 3"/>
          <p:cNvSpPr txBox="1"/>
          <p:nvPr/>
        </p:nvSpPr>
        <p:spPr>
          <a:xfrm>
            <a:off x="517301" y="152400"/>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NSPE Code of Ethics</a:t>
            </a:r>
          </a:p>
        </p:txBody>
      </p:sp>
      <p:pic>
        <p:nvPicPr>
          <p:cNvPr id="10"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8609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Image result for maslow's hierarchy of need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264060"/>
            <a:ext cx="6462190" cy="4572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16695" y="457200"/>
            <a:ext cx="4572000" cy="369332"/>
          </a:xfrm>
          <a:prstGeom prst="rect">
            <a:avLst/>
          </a:prstGeom>
          <a:noFill/>
        </p:spPr>
        <p:txBody>
          <a:bodyPr wrap="square" rtlCol="0">
            <a:spAutoFit/>
          </a:bodyPr>
          <a:lstStyle/>
          <a:p>
            <a:r>
              <a:rPr lang="en-US" dirty="0" smtClean="0">
                <a:latin typeface="Arial Black" panose="020B0A04020102020204" pitchFamily="34" charset="0"/>
              </a:rPr>
              <a:t>MASLOW’S HEIRARCHIY OF NEED</a:t>
            </a:r>
            <a:endParaRPr lang="en-US" dirty="0">
              <a:latin typeface="Arial Black" panose="020B0A04020102020204" pitchFamily="34" charset="0"/>
            </a:endParaRPr>
          </a:p>
        </p:txBody>
      </p:sp>
      <p:pic>
        <p:nvPicPr>
          <p:cNvPr id="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313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thepeakperformancecenter.com/wp-content/uploads/2013/09/Maslow-new-Pyrami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623" y="37563"/>
            <a:ext cx="5819775" cy="5410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idahospe.org/images/NSPE-ID_State%20Logo%202016-blu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836060"/>
            <a:ext cx="3524250" cy="66731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s://www.nspe.org/sites/all/themes/nspe/logo.png">
            <a:hlinkClick r:id="rId5"/>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504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924800" cy="5211763"/>
          </a:xfrm>
        </p:spPr>
        <p:txBody>
          <a:bodyPr>
            <a:normAutofit/>
          </a:bodyPr>
          <a:lstStyle/>
          <a:p>
            <a:pPr marL="0" indent="0">
              <a:buNone/>
            </a:pPr>
            <a:r>
              <a:rPr lang="en-US" b="1" dirty="0" smtClean="0">
                <a:solidFill>
                  <a:schemeClr val="accent1">
                    <a:lumMod val="75000"/>
                  </a:schemeClr>
                </a:solidFill>
              </a:rPr>
              <a:t>Transcendence -</a:t>
            </a:r>
            <a:endParaRPr lang="en-US" b="1" dirty="0">
              <a:solidFill>
                <a:schemeClr val="accent1">
                  <a:lumMod val="75000"/>
                </a:schemeClr>
              </a:solidFill>
            </a:endParaRPr>
          </a:p>
          <a:p>
            <a:pPr marL="0" indent="0">
              <a:buNone/>
            </a:pPr>
            <a:endParaRPr lang="en-US" b="1" dirty="0" smtClean="0">
              <a:solidFill>
                <a:schemeClr val="accent1">
                  <a:lumMod val="75000"/>
                </a:schemeClr>
              </a:solidFill>
            </a:endParaRPr>
          </a:p>
          <a:p>
            <a:pPr marL="0" indent="0">
              <a:buNone/>
            </a:pPr>
            <a:r>
              <a:rPr lang="en-US" b="1" dirty="0">
                <a:solidFill>
                  <a:schemeClr val="accent1">
                    <a:lumMod val="75000"/>
                  </a:schemeClr>
                </a:solidFill>
                <a:latin typeface="Arial" panose="020B0604020202020204" pitchFamily="34" charset="0"/>
                <a:cs typeface="Arial" panose="020B0604020202020204" pitchFamily="34" charset="0"/>
              </a:rPr>
              <a:t>That is, such individuals seek a benefit beyond the purely personal and seek communion with the transcendent, perhaps through mystical or transpersonal experiences; </a:t>
            </a:r>
            <a:r>
              <a:rPr lang="en-US" b="1" u="sng" dirty="0">
                <a:solidFill>
                  <a:schemeClr val="accent1">
                    <a:lumMod val="75000"/>
                  </a:schemeClr>
                </a:solidFill>
                <a:latin typeface="Arial" panose="020B0604020202020204" pitchFamily="34" charset="0"/>
                <a:cs typeface="Arial" panose="020B0604020202020204" pitchFamily="34" charset="0"/>
              </a:rPr>
              <a:t>they come to identify with something greater than the purely individual self, often engaging in service to others</a:t>
            </a:r>
            <a:r>
              <a:rPr lang="en-US" b="1" dirty="0">
                <a:solidFill>
                  <a:schemeClr val="accent1">
                    <a:lumMod val="75000"/>
                  </a:schemeClr>
                </a:solidFill>
                <a:latin typeface="Arial" panose="020B0604020202020204" pitchFamily="34" charset="0"/>
                <a:cs typeface="Arial" panose="020B0604020202020204" pitchFamily="34" charset="0"/>
              </a:rPr>
              <a:t>. </a:t>
            </a:r>
          </a:p>
        </p:txBody>
      </p:sp>
      <p:pic>
        <p:nvPicPr>
          <p:cNvPr id="9"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7176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6934200" cy="4343400"/>
          </a:xfrm>
        </p:spPr>
        <p:txBody>
          <a:bodyPr>
            <a:noAutofit/>
          </a:bodyPr>
          <a:lstStyle/>
          <a:p>
            <a:pPr marL="0" indent="0">
              <a:buNone/>
            </a:pPr>
            <a:r>
              <a:rPr lang="en-US" sz="4000" b="1" dirty="0" smtClean="0">
                <a:solidFill>
                  <a:schemeClr val="accent1">
                    <a:lumMod val="75000"/>
                  </a:schemeClr>
                </a:solidFill>
                <a:latin typeface="Arial" panose="020B0604020202020204" pitchFamily="34" charset="0"/>
                <a:cs typeface="Arial" panose="020B0604020202020204" pitchFamily="34" charset="0"/>
              </a:rPr>
              <a:t/>
            </a:r>
            <a:br>
              <a:rPr lang="en-US" sz="4000" b="1" dirty="0" smtClean="0">
                <a:solidFill>
                  <a:schemeClr val="accent1">
                    <a:lumMod val="75000"/>
                  </a:schemeClr>
                </a:solidFill>
                <a:latin typeface="Arial" panose="020B0604020202020204" pitchFamily="34" charset="0"/>
                <a:cs typeface="Arial" panose="020B0604020202020204" pitchFamily="34" charset="0"/>
              </a:rPr>
            </a:br>
            <a:r>
              <a:rPr lang="en-US" sz="4000" b="1" dirty="0" smtClean="0">
                <a:solidFill>
                  <a:srgbClr val="FF0000"/>
                </a:solidFill>
                <a:latin typeface="Arial" panose="020B0604020202020204" pitchFamily="34" charset="0"/>
                <a:cs typeface="Arial" panose="020B0604020202020204" pitchFamily="34" charset="0"/>
              </a:rPr>
              <a:t>“…..</a:t>
            </a:r>
            <a:r>
              <a:rPr lang="en-US" sz="3600" b="1" dirty="0" smtClean="0">
                <a:solidFill>
                  <a:srgbClr val="FF0000"/>
                </a:solidFill>
                <a:latin typeface="Arial" panose="020B0604020202020204" pitchFamily="34" charset="0"/>
                <a:cs typeface="Arial" panose="020B0604020202020204" pitchFamily="34" charset="0"/>
              </a:rPr>
              <a:t>adherence </a:t>
            </a:r>
            <a:r>
              <a:rPr lang="en-US" sz="3600" b="1" dirty="0">
                <a:solidFill>
                  <a:srgbClr val="FF0000"/>
                </a:solidFill>
                <a:latin typeface="Arial" panose="020B0604020202020204" pitchFamily="34" charset="0"/>
                <a:cs typeface="Arial" panose="020B0604020202020204" pitchFamily="34" charset="0"/>
              </a:rPr>
              <a:t>to the highest principles of ethical </a:t>
            </a:r>
            <a:r>
              <a:rPr lang="en-US" sz="3600" b="1" dirty="0" smtClean="0">
                <a:solidFill>
                  <a:srgbClr val="FF0000"/>
                </a:solidFill>
                <a:latin typeface="Arial" panose="020B0604020202020204" pitchFamily="34" charset="0"/>
                <a:cs typeface="Arial" panose="020B0604020202020204" pitchFamily="34" charset="0"/>
              </a:rPr>
              <a:t>conduct.”</a:t>
            </a:r>
            <a:endParaRPr lang="en-US" sz="3600" b="1" dirty="0">
              <a:solidFill>
                <a:srgbClr val="FF0000"/>
              </a:solidFill>
              <a:latin typeface="Arial" panose="020B0604020202020204" pitchFamily="34" charset="0"/>
              <a:cs typeface="Arial" panose="020B0604020202020204" pitchFamily="34" charset="0"/>
            </a:endParaRPr>
          </a:p>
        </p:txBody>
      </p:sp>
      <p:sp>
        <p:nvSpPr>
          <p:cNvPr id="4" name="TextBox 3"/>
          <p:cNvSpPr txBox="1"/>
          <p:nvPr/>
        </p:nvSpPr>
        <p:spPr>
          <a:xfrm>
            <a:off x="517301" y="152400"/>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NSPE Code of Ethics</a:t>
            </a:r>
          </a:p>
        </p:txBody>
      </p:sp>
      <p:pic>
        <p:nvPicPr>
          <p:cNvPr id="10"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6214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Image result for the dark knight ri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055" y="685800"/>
            <a:ext cx="5334001" cy="332436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17301" y="4257682"/>
            <a:ext cx="7975511" cy="542918"/>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Have “we” given everything?</a:t>
            </a:r>
          </a:p>
        </p:txBody>
      </p:sp>
      <p:pic>
        <p:nvPicPr>
          <p:cNvPr id="10" name="Picture 4" descr="https://www.nspe.org/sites/all/themes/nspe/logo.pn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003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324600" cy="1676400"/>
          </a:xfrm>
        </p:spPr>
        <p:txBody>
          <a:bodyPr>
            <a:normAutofit/>
          </a:bodyPr>
          <a:lstStyle/>
          <a:p>
            <a:pPr marL="0" indent="0">
              <a:buNone/>
            </a:pPr>
            <a:r>
              <a:rPr lang="en-US" sz="2800" dirty="0">
                <a:solidFill>
                  <a:schemeClr val="accent1">
                    <a:lumMod val="75000"/>
                  </a:schemeClr>
                </a:solidFill>
                <a:latin typeface="Arial" panose="020B0604020202020204" pitchFamily="34" charset="0"/>
                <a:cs typeface="Arial" panose="020B0604020202020204" pitchFamily="34" charset="0"/>
              </a:rPr>
              <a:t>Growing chorus that engineers are not doing enough for </a:t>
            </a:r>
            <a:r>
              <a:rPr lang="en-US" sz="2800" b="1" i="1" dirty="0">
                <a:solidFill>
                  <a:schemeClr val="accent1">
                    <a:lumMod val="75000"/>
                  </a:schemeClr>
                </a:solidFill>
                <a:latin typeface="Arial" panose="020B0604020202020204" pitchFamily="34" charset="0"/>
                <a:cs typeface="Arial" panose="020B0604020202020204" pitchFamily="34" charset="0"/>
              </a:rPr>
              <a:t>humanity</a:t>
            </a:r>
            <a:r>
              <a:rPr lang="en-US" sz="2800" dirty="0">
                <a:solidFill>
                  <a:schemeClr val="accent1">
                    <a:lumMod val="75000"/>
                  </a:schemeClr>
                </a:solidFill>
                <a:latin typeface="Arial" panose="020B0604020202020204" pitchFamily="34" charset="0"/>
                <a:cs typeface="Arial" panose="020B0604020202020204" pitchFamily="34" charset="0"/>
              </a:rPr>
              <a:t>.  </a:t>
            </a:r>
          </a:p>
        </p:txBody>
      </p:sp>
      <p:pic>
        <p:nvPicPr>
          <p:cNvPr id="7"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155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242" y="2362200"/>
            <a:ext cx="7449758" cy="1905000"/>
          </a:xfrm>
        </p:spPr>
        <p:txBody>
          <a:bodyPr>
            <a:noAutofit/>
          </a:bodyPr>
          <a:lstStyle/>
          <a:p>
            <a:pPr marL="0" indent="0">
              <a:buNone/>
            </a:pPr>
            <a:r>
              <a:rPr lang="en-US" b="1" i="1" dirty="0" smtClean="0">
                <a:solidFill>
                  <a:schemeClr val="accent1">
                    <a:lumMod val="75000"/>
                  </a:schemeClr>
                </a:solidFill>
                <a:latin typeface="Arial" panose="020B0604020202020204" pitchFamily="34" charset="0"/>
                <a:cs typeface="Arial" panose="020B0604020202020204" pitchFamily="34" charset="0"/>
              </a:rPr>
              <a:t>“We worry that the many conveniences delivered by modern engineering makes citizens loath to interrogate the moral implications of technological progress.”</a:t>
            </a:r>
            <a:endParaRPr lang="en-US" b="1" i="1" dirty="0">
              <a:solidFill>
                <a:schemeClr val="accent1">
                  <a:lumMod val="75000"/>
                </a:schemeClr>
              </a:solidFill>
              <a:latin typeface="Arial" panose="020B0604020202020204" pitchFamily="34" charset="0"/>
              <a:cs typeface="Arial" panose="020B0604020202020204" pitchFamily="34" charset="0"/>
            </a:endParaRPr>
          </a:p>
        </p:txBody>
      </p:sp>
      <p:sp>
        <p:nvSpPr>
          <p:cNvPr id="4" name="TextBox 3"/>
          <p:cNvSpPr txBox="1"/>
          <p:nvPr/>
        </p:nvSpPr>
        <p:spPr>
          <a:xfrm>
            <a:off x="669701" y="990600"/>
            <a:ext cx="7845649" cy="954107"/>
          </a:xfrm>
          <a:prstGeom prst="rect">
            <a:avLst/>
          </a:prstGeom>
          <a:noFill/>
        </p:spPr>
        <p:txBody>
          <a:bodyPr wrap="square" rtlCol="0">
            <a:spAutoFit/>
          </a:bodyPr>
          <a:lstStyle/>
          <a:p>
            <a:pPr algn="ctr"/>
            <a:r>
              <a:rPr lang="en-US" sz="2800" dirty="0"/>
              <a:t>“Fools for Tools</a:t>
            </a:r>
            <a:r>
              <a:rPr lang="en-US" sz="2800" dirty="0" smtClean="0"/>
              <a:t>”,</a:t>
            </a:r>
          </a:p>
          <a:p>
            <a:pPr algn="ctr"/>
            <a:r>
              <a:rPr lang="en-US" sz="2800" dirty="0" smtClean="0"/>
              <a:t>by </a:t>
            </a:r>
            <a:r>
              <a:rPr lang="en-US" sz="2800" dirty="0"/>
              <a:t>John </a:t>
            </a:r>
            <a:r>
              <a:rPr lang="en-US" sz="2800" dirty="0" err="1"/>
              <a:t>Kaag</a:t>
            </a:r>
            <a:r>
              <a:rPr lang="en-US" sz="2800" dirty="0"/>
              <a:t> and Sujata </a:t>
            </a:r>
            <a:r>
              <a:rPr lang="en-US" sz="2800" dirty="0" smtClean="0"/>
              <a:t>Bhatia, PE.</a:t>
            </a:r>
            <a:endParaRPr lang="en-US" sz="2800" b="1" dirty="0" smtClean="0">
              <a:solidFill>
                <a:schemeClr val="accent1">
                  <a:lumMod val="75000"/>
                </a:schemeClr>
              </a:solidFill>
              <a:latin typeface="Arial" panose="020B0604020202020204" pitchFamily="34" charset="0"/>
              <a:cs typeface="Arial" panose="020B0604020202020204" pitchFamily="34" charset="0"/>
            </a:endParaRPr>
          </a:p>
        </p:txBody>
      </p:sp>
      <p:sp>
        <p:nvSpPr>
          <p:cNvPr id="6" name="TextBox 5"/>
          <p:cNvSpPr txBox="1"/>
          <p:nvPr/>
        </p:nvSpPr>
        <p:spPr>
          <a:xfrm>
            <a:off x="669701" y="304800"/>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Chronicle for Higher Education</a:t>
            </a:r>
          </a:p>
        </p:txBody>
      </p:sp>
      <p:pic>
        <p:nvPicPr>
          <p:cNvPr id="9"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idahospe.org/images/NSPE-ID_State%20Logo%202016-blu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5836060"/>
            <a:ext cx="3524250" cy="667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60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301" y="1981200"/>
            <a:ext cx="7719931" cy="1905000"/>
          </a:xfrm>
        </p:spPr>
        <p:txBody>
          <a:bodyPr>
            <a:normAutofit fontScale="40000" lnSpcReduction="20000"/>
          </a:bodyPr>
          <a:lstStyle/>
          <a:p>
            <a:pPr algn="ctr"/>
            <a:endParaRPr lang="en-US" dirty="0" smtClean="0"/>
          </a:p>
          <a:p>
            <a:pPr marL="0" indent="0" algn="ctr">
              <a:buNone/>
            </a:pPr>
            <a:r>
              <a:rPr lang="en-US" sz="12800" b="1" dirty="0" smtClean="0">
                <a:solidFill>
                  <a:schemeClr val="accent1">
                    <a:lumMod val="75000"/>
                  </a:schemeClr>
                </a:solidFill>
                <a:effectLst>
                  <a:outerShdw blurRad="38100" dist="38100" dir="2700000" algn="tl">
                    <a:srgbClr val="000000">
                      <a:alpha val="43137"/>
                    </a:srgbClr>
                  </a:outerShdw>
                </a:effectLst>
              </a:rPr>
              <a:t>Transcending the </a:t>
            </a:r>
          </a:p>
          <a:p>
            <a:pPr marL="0" indent="0" algn="ctr">
              <a:buNone/>
            </a:pPr>
            <a:r>
              <a:rPr lang="en-US" sz="12800" b="1" dirty="0" smtClean="0">
                <a:solidFill>
                  <a:schemeClr val="accent1">
                    <a:lumMod val="75000"/>
                  </a:schemeClr>
                </a:solidFill>
                <a:effectLst>
                  <a:outerShdw blurRad="38100" dist="38100" dir="2700000" algn="tl">
                    <a:srgbClr val="000000">
                      <a:alpha val="43137"/>
                    </a:srgbClr>
                  </a:outerShdw>
                </a:effectLst>
              </a:rPr>
              <a:t>Professional Engineer</a:t>
            </a:r>
            <a:endParaRPr lang="en-US" sz="12800" b="1" dirty="0">
              <a:solidFill>
                <a:schemeClr val="accent1">
                  <a:lumMod val="75000"/>
                </a:schemeClr>
              </a:solidFill>
              <a:effectLst>
                <a:outerShdw blurRad="38100" dist="38100" dir="2700000" algn="tl">
                  <a:srgbClr val="000000">
                    <a:alpha val="43137"/>
                  </a:srgbClr>
                </a:outerShdw>
              </a:effectLst>
            </a:endParaRPr>
          </a:p>
        </p:txBody>
      </p:sp>
      <p:pic>
        <p:nvPicPr>
          <p:cNvPr id="5"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959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7910043" cy="2057400"/>
          </a:xfrm>
        </p:spPr>
        <p:txBody>
          <a:bodyPr>
            <a:noAutofit/>
          </a:bodyPr>
          <a:lstStyle/>
          <a:p>
            <a:pPr marL="0" indent="0" fontAlgn="base">
              <a:buNone/>
            </a:pPr>
            <a:r>
              <a:rPr lang="en-US" b="1" dirty="0">
                <a:solidFill>
                  <a:schemeClr val="accent1">
                    <a:lumMod val="75000"/>
                  </a:schemeClr>
                </a:solidFill>
                <a:latin typeface="Arial" panose="020B0604020202020204" pitchFamily="34" charset="0"/>
                <a:cs typeface="Arial" panose="020B0604020202020204" pitchFamily="34" charset="0"/>
              </a:rPr>
              <a:t>I. Fundamental Canons</a:t>
            </a:r>
            <a:br>
              <a:rPr lang="en-US" b="1" dirty="0">
                <a:solidFill>
                  <a:schemeClr val="accent1">
                    <a:lumMod val="75000"/>
                  </a:schemeClr>
                </a:solidFill>
                <a:latin typeface="Arial" panose="020B0604020202020204" pitchFamily="34" charset="0"/>
                <a:cs typeface="Arial" panose="020B0604020202020204" pitchFamily="34" charset="0"/>
              </a:rPr>
            </a:br>
            <a:r>
              <a:rPr lang="en-US" b="1" dirty="0">
                <a:solidFill>
                  <a:schemeClr val="accent1">
                    <a:lumMod val="75000"/>
                  </a:schemeClr>
                </a:solidFill>
                <a:latin typeface="Arial" panose="020B0604020202020204" pitchFamily="34" charset="0"/>
                <a:cs typeface="Arial" panose="020B0604020202020204" pitchFamily="34" charset="0"/>
              </a:rPr>
              <a:t>Engineers, in the fulfillment of their professional duties, shall:</a:t>
            </a:r>
          </a:p>
          <a:p>
            <a:pPr marL="457200" indent="-457200" fontAlgn="base">
              <a:buFont typeface="+mj-lt"/>
              <a:buAutoNum type="arabicPeriod"/>
            </a:pPr>
            <a:r>
              <a:rPr lang="en-US" b="1" dirty="0" smtClean="0">
                <a:solidFill>
                  <a:schemeClr val="accent1">
                    <a:lumMod val="75000"/>
                  </a:schemeClr>
                </a:solidFill>
                <a:latin typeface="Arial" panose="020B0604020202020204" pitchFamily="34" charset="0"/>
                <a:cs typeface="Arial" panose="020B0604020202020204" pitchFamily="34" charset="0"/>
              </a:rPr>
              <a:t>Hold </a:t>
            </a:r>
            <a:r>
              <a:rPr lang="en-US" b="1" dirty="0">
                <a:solidFill>
                  <a:schemeClr val="accent1">
                    <a:lumMod val="75000"/>
                  </a:schemeClr>
                </a:solidFill>
                <a:latin typeface="Arial" panose="020B0604020202020204" pitchFamily="34" charset="0"/>
                <a:cs typeface="Arial" panose="020B0604020202020204" pitchFamily="34" charset="0"/>
              </a:rPr>
              <a:t>paramount the safety, health, and welfare of the </a:t>
            </a:r>
            <a:r>
              <a:rPr lang="en-US" b="1" dirty="0" smtClean="0">
                <a:solidFill>
                  <a:schemeClr val="accent1">
                    <a:lumMod val="75000"/>
                  </a:schemeClr>
                </a:solidFill>
                <a:latin typeface="Arial" panose="020B0604020202020204" pitchFamily="34" charset="0"/>
                <a:cs typeface="Arial" panose="020B0604020202020204" pitchFamily="34" charset="0"/>
              </a:rPr>
              <a:t>public</a:t>
            </a:r>
            <a:r>
              <a:rPr lang="en-US" b="1" dirty="0">
                <a:solidFill>
                  <a:schemeClr val="accent1">
                    <a:lumMod val="75000"/>
                  </a:schemeClr>
                </a:solidFill>
                <a:latin typeface="Arial" panose="020B0604020202020204" pitchFamily="34" charset="0"/>
                <a:cs typeface="Arial" panose="020B0604020202020204" pitchFamily="34" charset="0"/>
              </a:rPr>
              <a:t>.</a:t>
            </a:r>
          </a:p>
        </p:txBody>
      </p:sp>
      <p:sp>
        <p:nvSpPr>
          <p:cNvPr id="4" name="TextBox 3"/>
          <p:cNvSpPr txBox="1"/>
          <p:nvPr/>
        </p:nvSpPr>
        <p:spPr>
          <a:xfrm>
            <a:off x="412486" y="152400"/>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NSPE Code of Ethics</a:t>
            </a:r>
          </a:p>
        </p:txBody>
      </p:sp>
      <p:sp>
        <p:nvSpPr>
          <p:cNvPr id="6" name="Content Placeholder 2"/>
          <p:cNvSpPr txBox="1">
            <a:spLocks/>
          </p:cNvSpPr>
          <p:nvPr/>
        </p:nvSpPr>
        <p:spPr>
          <a:xfrm>
            <a:off x="609601" y="3124200"/>
            <a:ext cx="7905750" cy="205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Font typeface="Arial" pitchFamily="34" charset="0"/>
              <a:buNone/>
            </a:pPr>
            <a:r>
              <a:rPr lang="en-US" b="1" i="1" dirty="0" smtClean="0">
                <a:solidFill>
                  <a:srgbClr val="FF0000"/>
                </a:solidFill>
                <a:latin typeface="Arial" panose="020B0604020202020204" pitchFamily="34" charset="0"/>
                <a:cs typeface="Arial" panose="020B0604020202020204" pitchFamily="34" charset="0"/>
              </a:rPr>
              <a:t>“If we take this canon seriously, it implies something counterintuitive about the skill set of tomorrow’s engineers, namely </a:t>
            </a:r>
            <a:r>
              <a:rPr lang="en-US" b="1" i="1" u="sng" dirty="0" smtClean="0">
                <a:solidFill>
                  <a:srgbClr val="FF0000"/>
                </a:solidFill>
                <a:latin typeface="Arial" panose="020B0604020202020204" pitchFamily="34" charset="0"/>
                <a:cs typeface="Arial" panose="020B0604020202020204" pitchFamily="34" charset="0"/>
              </a:rPr>
              <a:t>they should be experts in discussing and determining what constitutes the common good</a:t>
            </a:r>
            <a:r>
              <a:rPr lang="en-US" b="1" i="1" dirty="0" smtClean="0">
                <a:solidFill>
                  <a:srgbClr val="FF0000"/>
                </a:solidFill>
                <a:latin typeface="Arial" panose="020B0604020202020204" pitchFamily="34" charset="0"/>
                <a:cs typeface="Arial" panose="020B0604020202020204" pitchFamily="34" charset="0"/>
              </a:rPr>
              <a:t>.” </a:t>
            </a:r>
            <a:r>
              <a:rPr lang="en-US" i="1" dirty="0" smtClean="0">
                <a:solidFill>
                  <a:schemeClr val="tx1"/>
                </a:solidFill>
                <a:latin typeface="Arial" panose="020B0604020202020204" pitchFamily="34" charset="0"/>
                <a:cs typeface="Arial" panose="020B0604020202020204" pitchFamily="34" charset="0"/>
              </a:rPr>
              <a:t>~ Ibid</a:t>
            </a:r>
            <a:endParaRPr lang="en-US" i="1" dirty="0">
              <a:solidFill>
                <a:schemeClr val="tx1"/>
              </a:solidFill>
              <a:latin typeface="Arial" panose="020B0604020202020204" pitchFamily="34" charset="0"/>
              <a:cs typeface="Arial" panose="020B0604020202020204" pitchFamily="34" charset="0"/>
            </a:endParaRPr>
          </a:p>
        </p:txBody>
      </p:sp>
      <p:pic>
        <p:nvPicPr>
          <p:cNvPr id="9"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idahospe.org/images/NSPE-ID_State%20Logo%202016-blu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5836060"/>
            <a:ext cx="3524250" cy="667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2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0673" y="701378"/>
            <a:ext cx="7910043" cy="2743200"/>
          </a:xfrm>
        </p:spPr>
        <p:txBody>
          <a:bodyPr>
            <a:noAutofit/>
          </a:bodyPr>
          <a:lstStyle/>
          <a:p>
            <a:pPr marL="0" indent="0" fontAlgn="base">
              <a:buNone/>
            </a:pPr>
            <a:r>
              <a:rPr lang="en-US" sz="2200" b="1" dirty="0">
                <a:solidFill>
                  <a:schemeClr val="accent1">
                    <a:lumMod val="75000"/>
                  </a:schemeClr>
                </a:solidFill>
                <a:latin typeface="Arial" panose="020B0604020202020204" pitchFamily="34" charset="0"/>
                <a:cs typeface="Arial" panose="020B0604020202020204" pitchFamily="34" charset="0"/>
              </a:rPr>
              <a:t>III. Professional Obligations</a:t>
            </a:r>
          </a:p>
          <a:p>
            <a:pPr marL="457200" indent="-457200" fontAlgn="base">
              <a:buAutoNum type="arabicPeriod" startAt="2"/>
            </a:pPr>
            <a:r>
              <a:rPr lang="en-US" sz="2200" b="1" dirty="0" smtClean="0">
                <a:solidFill>
                  <a:schemeClr val="accent1">
                    <a:lumMod val="75000"/>
                  </a:schemeClr>
                </a:solidFill>
                <a:latin typeface="Arial" panose="020B0604020202020204" pitchFamily="34" charset="0"/>
                <a:cs typeface="Arial" panose="020B0604020202020204" pitchFamily="34" charset="0"/>
              </a:rPr>
              <a:t>Engineers </a:t>
            </a:r>
            <a:r>
              <a:rPr lang="en-US" sz="2200" b="1" dirty="0">
                <a:solidFill>
                  <a:schemeClr val="accent1">
                    <a:lumMod val="75000"/>
                  </a:schemeClr>
                </a:solidFill>
                <a:latin typeface="Arial" panose="020B0604020202020204" pitchFamily="34" charset="0"/>
                <a:cs typeface="Arial" panose="020B0604020202020204" pitchFamily="34" charset="0"/>
              </a:rPr>
              <a:t>shall at all times strive to serve the public </a:t>
            </a:r>
            <a:r>
              <a:rPr lang="en-US" sz="2200" b="1" dirty="0" smtClean="0">
                <a:solidFill>
                  <a:schemeClr val="accent1">
                    <a:lumMod val="75000"/>
                  </a:schemeClr>
                </a:solidFill>
                <a:latin typeface="Arial" panose="020B0604020202020204" pitchFamily="34" charset="0"/>
                <a:cs typeface="Arial" panose="020B0604020202020204" pitchFamily="34" charset="0"/>
              </a:rPr>
              <a:t>interest.</a:t>
            </a:r>
          </a:p>
          <a:p>
            <a:pPr marL="0" indent="0" fontAlgn="base">
              <a:buNone/>
            </a:pPr>
            <a:r>
              <a:rPr lang="en-US" sz="2200" b="1" dirty="0" smtClean="0">
                <a:solidFill>
                  <a:schemeClr val="accent1">
                    <a:lumMod val="75000"/>
                  </a:schemeClr>
                </a:solidFill>
                <a:latin typeface="Arial" panose="020B0604020202020204" pitchFamily="34" charset="0"/>
                <a:cs typeface="Arial" panose="020B0604020202020204" pitchFamily="34" charset="0"/>
              </a:rPr>
              <a:t>a.  Engineers </a:t>
            </a:r>
            <a:r>
              <a:rPr lang="en-US" sz="2200" b="1" dirty="0">
                <a:solidFill>
                  <a:schemeClr val="accent1">
                    <a:lumMod val="75000"/>
                  </a:schemeClr>
                </a:solidFill>
                <a:latin typeface="Arial" panose="020B0604020202020204" pitchFamily="34" charset="0"/>
                <a:cs typeface="Arial" panose="020B0604020202020204" pitchFamily="34" charset="0"/>
              </a:rPr>
              <a:t>are encouraged to participate in civic affairs; career guidance for youths; and work for the advancement of the safety, health, and well-being of their </a:t>
            </a:r>
            <a:r>
              <a:rPr lang="en-US" sz="2200" b="1" dirty="0" smtClean="0">
                <a:solidFill>
                  <a:schemeClr val="accent1">
                    <a:lumMod val="75000"/>
                  </a:schemeClr>
                </a:solidFill>
                <a:latin typeface="Arial" panose="020B0604020202020204" pitchFamily="34" charset="0"/>
                <a:cs typeface="Arial" panose="020B0604020202020204" pitchFamily="34" charset="0"/>
              </a:rPr>
              <a:t>community</a:t>
            </a:r>
            <a:r>
              <a:rPr lang="en-US" sz="2200" b="1" dirty="0">
                <a:solidFill>
                  <a:schemeClr val="accent1">
                    <a:lumMod val="75000"/>
                  </a:schemeClr>
                </a:solidFill>
                <a:latin typeface="Arial" panose="020B0604020202020204" pitchFamily="34" charset="0"/>
                <a:cs typeface="Arial" panose="020B0604020202020204" pitchFamily="34" charset="0"/>
              </a:rPr>
              <a:t>.</a:t>
            </a:r>
          </a:p>
        </p:txBody>
      </p:sp>
      <p:sp>
        <p:nvSpPr>
          <p:cNvPr id="4" name="TextBox 3"/>
          <p:cNvSpPr txBox="1"/>
          <p:nvPr/>
        </p:nvSpPr>
        <p:spPr>
          <a:xfrm>
            <a:off x="412486" y="152400"/>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NSPE Code of Ethics</a:t>
            </a:r>
          </a:p>
        </p:txBody>
      </p:sp>
      <p:sp>
        <p:nvSpPr>
          <p:cNvPr id="6" name="Content Placeholder 2"/>
          <p:cNvSpPr txBox="1">
            <a:spLocks/>
          </p:cNvSpPr>
          <p:nvPr/>
        </p:nvSpPr>
        <p:spPr>
          <a:xfrm>
            <a:off x="581696" y="3733800"/>
            <a:ext cx="7910043" cy="145748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Font typeface="Arial" pitchFamily="34" charset="0"/>
              <a:buNone/>
            </a:pPr>
            <a:r>
              <a:rPr lang="en-US" sz="2200" b="1" i="1" dirty="0" smtClean="0">
                <a:solidFill>
                  <a:srgbClr val="FF0000"/>
                </a:solidFill>
                <a:latin typeface="Arial" panose="020B0604020202020204" pitchFamily="34" charset="0"/>
                <a:cs typeface="Arial" panose="020B0604020202020204" pitchFamily="34" charset="0"/>
              </a:rPr>
              <a:t>“Encouraged? That tepid suggestion </a:t>
            </a:r>
            <a:r>
              <a:rPr lang="en-US" sz="2200" b="1" i="1" u="sng" dirty="0" smtClean="0">
                <a:solidFill>
                  <a:srgbClr val="FF0000"/>
                </a:solidFill>
                <a:latin typeface="Arial" panose="020B0604020202020204" pitchFamily="34" charset="0"/>
                <a:cs typeface="Arial" panose="020B0604020202020204" pitchFamily="34" charset="0"/>
              </a:rPr>
              <a:t>fails to reflect the nature of the obligation that engineers should have </a:t>
            </a:r>
            <a:r>
              <a:rPr lang="en-US" sz="2200" b="1" i="1" dirty="0" smtClean="0">
                <a:solidFill>
                  <a:srgbClr val="FF0000"/>
                </a:solidFill>
                <a:latin typeface="Arial" panose="020B0604020202020204" pitchFamily="34" charset="0"/>
                <a:cs typeface="Arial" panose="020B0604020202020204" pitchFamily="34" charset="0"/>
              </a:rPr>
              <a:t>to their fellow citizens”. </a:t>
            </a:r>
            <a:r>
              <a:rPr lang="en-US" sz="2200" i="1" dirty="0" smtClean="0">
                <a:solidFill>
                  <a:schemeClr val="tx1"/>
                </a:solidFill>
                <a:latin typeface="Arial" panose="020B0604020202020204" pitchFamily="34" charset="0"/>
                <a:cs typeface="Arial" panose="020B0604020202020204" pitchFamily="34" charset="0"/>
              </a:rPr>
              <a:t>~ Ibid</a:t>
            </a:r>
            <a:endParaRPr lang="en-US" sz="2200" i="1" dirty="0">
              <a:solidFill>
                <a:schemeClr val="tx1"/>
              </a:solidFill>
              <a:latin typeface="Arial" panose="020B0604020202020204" pitchFamily="34" charset="0"/>
              <a:cs typeface="Arial" panose="020B0604020202020204" pitchFamily="34" charset="0"/>
            </a:endParaRPr>
          </a:p>
        </p:txBody>
      </p:sp>
      <p:pic>
        <p:nvPicPr>
          <p:cNvPr id="9"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901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6903" y="990601"/>
            <a:ext cx="7828839" cy="2743199"/>
          </a:xfrm>
        </p:spPr>
        <p:txBody>
          <a:bodyPr>
            <a:noAutofit/>
          </a:bodyPr>
          <a:lstStyle/>
          <a:p>
            <a:pPr marL="0" indent="0" fontAlgn="base">
              <a:buNone/>
            </a:pPr>
            <a:r>
              <a:rPr lang="en-US" b="1" dirty="0">
                <a:solidFill>
                  <a:schemeClr val="accent1">
                    <a:lumMod val="75000"/>
                  </a:schemeClr>
                </a:solidFill>
                <a:latin typeface="Arial" panose="020B0604020202020204" pitchFamily="34" charset="0"/>
                <a:cs typeface="Arial" panose="020B0604020202020204" pitchFamily="34" charset="0"/>
              </a:rPr>
              <a:t>I. Fundamental Canons</a:t>
            </a:r>
            <a:br>
              <a:rPr lang="en-US" b="1" dirty="0">
                <a:solidFill>
                  <a:schemeClr val="accent1">
                    <a:lumMod val="75000"/>
                  </a:schemeClr>
                </a:solidFill>
                <a:latin typeface="Arial" panose="020B0604020202020204" pitchFamily="34" charset="0"/>
                <a:cs typeface="Arial" panose="020B0604020202020204" pitchFamily="34" charset="0"/>
              </a:rPr>
            </a:br>
            <a:r>
              <a:rPr lang="en-US" b="1" dirty="0">
                <a:solidFill>
                  <a:schemeClr val="accent1">
                    <a:lumMod val="75000"/>
                  </a:schemeClr>
                </a:solidFill>
                <a:latin typeface="Arial" panose="020B0604020202020204" pitchFamily="34" charset="0"/>
                <a:cs typeface="Arial" panose="020B0604020202020204" pitchFamily="34" charset="0"/>
              </a:rPr>
              <a:t>Engineers, in the fulfillment of their professional duties, shall:</a:t>
            </a:r>
          </a:p>
          <a:p>
            <a:pPr marL="0" indent="0" fontAlgn="base">
              <a:buNone/>
            </a:pPr>
            <a:r>
              <a:rPr lang="en-US" b="1" dirty="0" smtClean="0">
                <a:solidFill>
                  <a:schemeClr val="accent1">
                    <a:lumMod val="75000"/>
                  </a:schemeClr>
                </a:solidFill>
                <a:latin typeface="Arial" panose="020B0604020202020204" pitchFamily="34" charset="0"/>
                <a:cs typeface="Arial" panose="020B0604020202020204" pitchFamily="34" charset="0"/>
              </a:rPr>
              <a:t>6.  Conduct </a:t>
            </a:r>
            <a:r>
              <a:rPr lang="en-US" b="1" dirty="0">
                <a:solidFill>
                  <a:schemeClr val="accent1">
                    <a:lumMod val="75000"/>
                  </a:schemeClr>
                </a:solidFill>
                <a:latin typeface="Arial" panose="020B0604020202020204" pitchFamily="34" charset="0"/>
                <a:cs typeface="Arial" panose="020B0604020202020204" pitchFamily="34" charset="0"/>
              </a:rPr>
              <a:t>themselves honorably, responsibly, ethically, and lawfully so as to enhance the honor, reputation, and usefulness of the profession</a:t>
            </a:r>
            <a:r>
              <a:rPr lang="en-US" b="1" dirty="0" smtClean="0">
                <a:solidFill>
                  <a:schemeClr val="accent1">
                    <a:lumMod val="75000"/>
                  </a:schemeClr>
                </a:solidFill>
                <a:latin typeface="Arial" panose="020B0604020202020204" pitchFamily="34" charset="0"/>
                <a:cs typeface="Arial" panose="020B0604020202020204" pitchFamily="34" charset="0"/>
              </a:rPr>
              <a:t>.</a:t>
            </a:r>
            <a:endParaRPr lang="en-US" b="1" dirty="0">
              <a:solidFill>
                <a:schemeClr val="accent1">
                  <a:lumMod val="75000"/>
                </a:schemeClr>
              </a:solidFill>
              <a:latin typeface="Arial" panose="020B0604020202020204" pitchFamily="34" charset="0"/>
              <a:cs typeface="Arial" panose="020B0604020202020204" pitchFamily="34" charset="0"/>
            </a:endParaRPr>
          </a:p>
        </p:txBody>
      </p:sp>
      <p:sp>
        <p:nvSpPr>
          <p:cNvPr id="6" name="TextBox 5"/>
          <p:cNvSpPr txBox="1"/>
          <p:nvPr/>
        </p:nvSpPr>
        <p:spPr>
          <a:xfrm>
            <a:off x="412486" y="304800"/>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NSPE Code of Ethics</a:t>
            </a:r>
          </a:p>
        </p:txBody>
      </p:sp>
      <p:sp>
        <p:nvSpPr>
          <p:cNvPr id="7" name="Content Placeholder 2"/>
          <p:cNvSpPr txBox="1">
            <a:spLocks/>
          </p:cNvSpPr>
          <p:nvPr/>
        </p:nvSpPr>
        <p:spPr>
          <a:xfrm>
            <a:off x="581696" y="3733800"/>
            <a:ext cx="7910043" cy="145748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Font typeface="Arial" pitchFamily="34" charset="0"/>
              <a:buNone/>
            </a:pPr>
            <a:r>
              <a:rPr lang="en-US" sz="2200" b="1" i="1" dirty="0" smtClean="0">
                <a:solidFill>
                  <a:srgbClr val="FF0000"/>
                </a:solidFill>
                <a:latin typeface="Arial" panose="020B0604020202020204" pitchFamily="34" charset="0"/>
                <a:cs typeface="Arial" panose="020B0604020202020204" pitchFamily="34" charset="0"/>
              </a:rPr>
              <a:t>“The call to conscience of the final canon…might be regarded as a moment of </a:t>
            </a:r>
            <a:r>
              <a:rPr lang="en-US" sz="2200" b="1" i="1" u="sng" dirty="0" smtClean="0">
                <a:solidFill>
                  <a:srgbClr val="FF0000"/>
                </a:solidFill>
                <a:latin typeface="Arial" panose="020B0604020202020204" pitchFamily="34" charset="0"/>
                <a:cs typeface="Arial" panose="020B0604020202020204" pitchFamily="34" charset="0"/>
              </a:rPr>
              <a:t>wishful thinking or as the lynchpin</a:t>
            </a:r>
            <a:r>
              <a:rPr lang="en-US" sz="2200" b="1" i="1" dirty="0" smtClean="0">
                <a:solidFill>
                  <a:srgbClr val="FF0000"/>
                </a:solidFill>
                <a:latin typeface="Arial" panose="020B0604020202020204" pitchFamily="34" charset="0"/>
                <a:cs typeface="Arial" panose="020B0604020202020204" pitchFamily="34" charset="0"/>
              </a:rPr>
              <a:t> that ensures that all of the other, more specific tenets of its ethical code will be followed”. </a:t>
            </a:r>
            <a:r>
              <a:rPr lang="en-US" sz="2200" i="1" dirty="0" smtClean="0">
                <a:solidFill>
                  <a:schemeClr val="tx1"/>
                </a:solidFill>
                <a:latin typeface="Arial" panose="020B0604020202020204" pitchFamily="34" charset="0"/>
                <a:cs typeface="Arial" panose="020B0604020202020204" pitchFamily="34" charset="0"/>
              </a:rPr>
              <a:t>~ Ibid</a:t>
            </a:r>
            <a:endParaRPr lang="en-US" sz="2200" i="1" dirty="0">
              <a:solidFill>
                <a:schemeClr val="tx1"/>
              </a:solidFill>
              <a:latin typeface="Arial" panose="020B0604020202020204" pitchFamily="34" charset="0"/>
              <a:cs typeface="Arial" panose="020B0604020202020204" pitchFamily="34" charset="0"/>
            </a:endParaRPr>
          </a:p>
        </p:txBody>
      </p:sp>
      <p:pic>
        <p:nvPicPr>
          <p:cNvPr id="9"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655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301" y="838200"/>
            <a:ext cx="7998049" cy="3886200"/>
          </a:xfrm>
        </p:spPr>
        <p:txBody>
          <a:bodyPr>
            <a:noAutofit/>
          </a:bodyPr>
          <a:lstStyle/>
          <a:p>
            <a:pPr marL="0" indent="0" algn="just">
              <a:buNone/>
            </a:pPr>
            <a:r>
              <a:rPr lang="en-US" b="1" i="1" dirty="0" smtClean="0">
                <a:solidFill>
                  <a:schemeClr val="accent1">
                    <a:lumMod val="75000"/>
                  </a:schemeClr>
                </a:solidFill>
              </a:rPr>
              <a:t>“Engineers bear a responsibility to consider both nontechnical and technical solutions to societal challenges.  Because engineers have the skills to bring their visions to fruition, the engineer is both an </a:t>
            </a:r>
            <a:r>
              <a:rPr lang="en-US" b="1" i="1" dirty="0" err="1" smtClean="0">
                <a:solidFill>
                  <a:schemeClr val="accent1">
                    <a:lumMod val="75000"/>
                  </a:schemeClr>
                </a:solidFill>
              </a:rPr>
              <a:t>arrowsmith</a:t>
            </a:r>
            <a:r>
              <a:rPr lang="en-US" b="1" i="1" dirty="0" smtClean="0">
                <a:solidFill>
                  <a:schemeClr val="accent1">
                    <a:lumMod val="75000"/>
                  </a:schemeClr>
                </a:solidFill>
              </a:rPr>
              <a:t> and archer, shaping the future direction of society. The key question for the engineer is: </a:t>
            </a:r>
            <a:r>
              <a:rPr lang="en-US" b="1" i="1" dirty="0" smtClean="0">
                <a:solidFill>
                  <a:srgbClr val="FF0000"/>
                </a:solidFill>
              </a:rPr>
              <a:t>What kind of society am I creating?</a:t>
            </a:r>
            <a:r>
              <a:rPr lang="en-US" b="1" i="1" dirty="0" smtClean="0">
                <a:solidFill>
                  <a:schemeClr val="accent1">
                    <a:lumMod val="75000"/>
                  </a:schemeClr>
                </a:solidFill>
              </a:rPr>
              <a:t>”</a:t>
            </a:r>
          </a:p>
          <a:p>
            <a:pPr marL="0" indent="0" algn="just">
              <a:buNone/>
            </a:pPr>
            <a:endParaRPr lang="en-US" sz="1000" b="1" i="1" dirty="0">
              <a:solidFill>
                <a:schemeClr val="accent1">
                  <a:lumMod val="75000"/>
                </a:schemeClr>
              </a:solidFill>
            </a:endParaRPr>
          </a:p>
          <a:p>
            <a:pPr marL="0" indent="0" algn="just">
              <a:buNone/>
            </a:pPr>
            <a:r>
              <a:rPr lang="en-US" i="1" dirty="0" smtClean="0">
                <a:solidFill>
                  <a:schemeClr val="tx1"/>
                </a:solidFill>
              </a:rPr>
              <a:t>~ Ibid</a:t>
            </a:r>
            <a:endParaRPr lang="en-US" i="1" dirty="0">
              <a:solidFill>
                <a:schemeClr val="tx1"/>
              </a:solidFill>
            </a:endParaRPr>
          </a:p>
          <a:p>
            <a:pPr marL="0" indent="0">
              <a:buNone/>
            </a:pPr>
            <a:endParaRPr lang="en-US" b="1" dirty="0">
              <a:solidFill>
                <a:schemeClr val="accent1">
                  <a:lumMod val="75000"/>
                </a:schemeClr>
              </a:solidFill>
              <a:latin typeface="Arial" panose="020B0604020202020204" pitchFamily="34" charset="0"/>
              <a:cs typeface="Arial" panose="020B0604020202020204" pitchFamily="34" charset="0"/>
            </a:endParaRPr>
          </a:p>
        </p:txBody>
      </p:sp>
      <p:pic>
        <p:nvPicPr>
          <p:cNvPr id="6"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8423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1250" y="762000"/>
            <a:ext cx="7998049" cy="1261884"/>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The Great Reversal</a:t>
            </a:r>
          </a:p>
          <a:p>
            <a:pPr algn="ctr"/>
            <a:r>
              <a:rPr lang="en-US" sz="2800" b="1" dirty="0" smtClean="0">
                <a:solidFill>
                  <a:schemeClr val="accent1">
                    <a:lumMod val="75000"/>
                  </a:schemeClr>
                </a:solidFill>
                <a:latin typeface="Arial" panose="020B0604020202020204" pitchFamily="34" charset="0"/>
                <a:cs typeface="Arial" panose="020B0604020202020204" pitchFamily="34" charset="0"/>
              </a:rPr>
              <a:t>- </a:t>
            </a:r>
            <a:r>
              <a:rPr lang="en-US" sz="2400" b="1" dirty="0" smtClean="0">
                <a:solidFill>
                  <a:schemeClr val="accent1">
                    <a:lumMod val="75000"/>
                  </a:schemeClr>
                </a:solidFill>
                <a:latin typeface="Arial" panose="020B0604020202020204" pitchFamily="34" charset="0"/>
                <a:cs typeface="Arial" panose="020B0604020202020204" pitchFamily="34" charset="0"/>
              </a:rPr>
              <a:t>How We Let Technology Take Control of the Planet</a:t>
            </a:r>
          </a:p>
          <a:p>
            <a:pPr algn="ctr"/>
            <a:r>
              <a:rPr lang="en-US" sz="2000" dirty="0" smtClean="0">
                <a:solidFill>
                  <a:schemeClr val="accent1">
                    <a:lumMod val="75000"/>
                  </a:schemeClr>
                </a:solidFill>
                <a:latin typeface="Arial" panose="020B0604020202020204" pitchFamily="34" charset="0"/>
                <a:cs typeface="Arial" panose="020B0604020202020204" pitchFamily="34" charset="0"/>
              </a:rPr>
              <a:t>By David E. </a:t>
            </a:r>
            <a:r>
              <a:rPr lang="en-US" sz="2000" dirty="0" err="1" smtClean="0">
                <a:solidFill>
                  <a:schemeClr val="accent1">
                    <a:lumMod val="75000"/>
                  </a:schemeClr>
                </a:solidFill>
                <a:latin typeface="Arial" panose="020B0604020202020204" pitchFamily="34" charset="0"/>
                <a:cs typeface="Arial" panose="020B0604020202020204" pitchFamily="34" charset="0"/>
              </a:rPr>
              <a:t>Tabachnick</a:t>
            </a:r>
            <a:endParaRPr lang="en-US" sz="2000" dirty="0" smtClean="0">
              <a:solidFill>
                <a:schemeClr val="accent1">
                  <a:lumMod val="75000"/>
                </a:schemeClr>
              </a:solidFill>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1219200" y="2362200"/>
            <a:ext cx="6900259" cy="1828800"/>
          </a:xfrm>
        </p:spPr>
        <p:txBody>
          <a:bodyPr>
            <a:noAutofit/>
          </a:bodyPr>
          <a:lstStyle/>
          <a:p>
            <a:pPr marL="0" indent="0">
              <a:buNone/>
            </a:pPr>
            <a:r>
              <a:rPr lang="en-US" b="1" i="1" dirty="0" smtClean="0">
                <a:solidFill>
                  <a:schemeClr val="accent1">
                    <a:lumMod val="75000"/>
                  </a:schemeClr>
                </a:solidFill>
                <a:latin typeface="Arial" panose="020B0604020202020204" pitchFamily="34" charset="0"/>
                <a:cs typeface="Arial" panose="020B0604020202020204" pitchFamily="34" charset="0"/>
              </a:rPr>
              <a:t>“the occasion for the writing this book is the related concern that the increasing technological character of the world is somehow threatening the future of humanity”.</a:t>
            </a:r>
            <a:endParaRPr lang="en-US" b="1" i="1"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n-US" b="1" dirty="0">
              <a:solidFill>
                <a:schemeClr val="accent1">
                  <a:lumMod val="75000"/>
                </a:schemeClr>
              </a:solidFill>
              <a:latin typeface="Arial" panose="020B0604020202020204" pitchFamily="34" charset="0"/>
              <a:cs typeface="Arial" panose="020B0604020202020204" pitchFamily="34" charset="0"/>
            </a:endParaRPr>
          </a:p>
        </p:txBody>
      </p:sp>
      <p:pic>
        <p:nvPicPr>
          <p:cNvPr id="7"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655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301" y="533400"/>
            <a:ext cx="7864699" cy="4572000"/>
          </a:xfrm>
        </p:spPr>
        <p:txBody>
          <a:bodyPr>
            <a:noAutofit/>
          </a:bodyPr>
          <a:lstStyle/>
          <a:p>
            <a:pPr marL="0" indent="0">
              <a:buNone/>
            </a:pPr>
            <a:r>
              <a:rPr lang="en-US" sz="2800" b="1" i="1" dirty="0" smtClean="0">
                <a:solidFill>
                  <a:schemeClr val="accent1">
                    <a:lumMod val="75000"/>
                  </a:schemeClr>
                </a:solidFill>
                <a:latin typeface="Arial" panose="020B0604020202020204" pitchFamily="34" charset="0"/>
                <a:cs typeface="Arial" panose="020B0604020202020204" pitchFamily="34" charset="0"/>
              </a:rPr>
              <a:t>“On the surface it makes sense that only those who fully understand the complexities of a technology – who know what it can and cannot do – are qualified to make decisions about its larger health and societal effects.  In turn, legislators and regulators should heed the advice of the technologists and develop and enforce appropriate laws and prohibitions.”</a:t>
            </a:r>
          </a:p>
          <a:p>
            <a:pPr marL="0" indent="0">
              <a:buNone/>
            </a:pPr>
            <a:r>
              <a:rPr lang="en-US" i="1" dirty="0" smtClean="0">
                <a:solidFill>
                  <a:schemeClr val="tx1"/>
                </a:solidFill>
                <a:latin typeface="Arial" panose="020B0604020202020204" pitchFamily="34" charset="0"/>
                <a:cs typeface="Arial" panose="020B0604020202020204" pitchFamily="34" charset="0"/>
              </a:rPr>
              <a:t>~ </a:t>
            </a:r>
            <a:r>
              <a:rPr lang="en-US" i="1" dirty="0" err="1" smtClean="0">
                <a:solidFill>
                  <a:schemeClr val="tx1"/>
                </a:solidFill>
                <a:latin typeface="Arial" panose="020B0604020202020204" pitchFamily="34" charset="0"/>
                <a:cs typeface="Arial" panose="020B0604020202020204" pitchFamily="34" charset="0"/>
              </a:rPr>
              <a:t>Tabachnick</a:t>
            </a:r>
            <a:endParaRPr lang="en-US" i="1" dirty="0">
              <a:solidFill>
                <a:schemeClr val="tx1"/>
              </a:solidFill>
              <a:latin typeface="Arial" panose="020B0604020202020204" pitchFamily="34" charset="0"/>
              <a:cs typeface="Arial" panose="020B0604020202020204" pitchFamily="34" charset="0"/>
            </a:endParaRPr>
          </a:p>
          <a:p>
            <a:pPr marL="0" indent="0">
              <a:buNone/>
            </a:pPr>
            <a:endParaRPr lang="en-US" b="1" dirty="0">
              <a:solidFill>
                <a:schemeClr val="accent1">
                  <a:lumMod val="75000"/>
                </a:schemeClr>
              </a:solidFill>
              <a:latin typeface="Arial" panose="020B0604020202020204" pitchFamily="34" charset="0"/>
              <a:cs typeface="Arial" panose="020B0604020202020204" pitchFamily="34" charset="0"/>
            </a:endParaRPr>
          </a:p>
        </p:txBody>
      </p:sp>
      <p:pic>
        <p:nvPicPr>
          <p:cNvPr id="6"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41564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483699" cy="2438400"/>
          </a:xfrm>
        </p:spPr>
        <p:txBody>
          <a:bodyPr>
            <a:noAutofit/>
          </a:bodyPr>
          <a:lstStyle/>
          <a:p>
            <a:pPr marL="0" indent="0">
              <a:buNone/>
            </a:pPr>
            <a:r>
              <a:rPr lang="en-US" sz="2800" b="1" i="1" dirty="0" smtClean="0">
                <a:solidFill>
                  <a:schemeClr val="accent1">
                    <a:lumMod val="75000"/>
                  </a:schemeClr>
                </a:solidFill>
                <a:latin typeface="Arial" panose="020B0604020202020204" pitchFamily="34" charset="0"/>
                <a:cs typeface="Arial" panose="020B0604020202020204" pitchFamily="34" charset="0"/>
              </a:rPr>
              <a:t>“For Aristotle, to be ethical was more than simply knowing right from wrong, but also meant the capacity to act upon the knowledge.” </a:t>
            </a:r>
          </a:p>
          <a:p>
            <a:pPr marL="0" indent="0">
              <a:buNone/>
            </a:pPr>
            <a:r>
              <a:rPr lang="en-US" i="1" dirty="0" smtClean="0">
                <a:solidFill>
                  <a:schemeClr val="tx1"/>
                </a:solidFill>
                <a:latin typeface="Arial" panose="020B0604020202020204" pitchFamily="34" charset="0"/>
                <a:cs typeface="Arial" panose="020B0604020202020204" pitchFamily="34" charset="0"/>
              </a:rPr>
              <a:t>~ Ibid</a:t>
            </a:r>
            <a:endParaRPr lang="en-US" i="1" dirty="0">
              <a:solidFill>
                <a:schemeClr val="tx1"/>
              </a:solidFill>
              <a:latin typeface="Arial" panose="020B0604020202020204" pitchFamily="34" charset="0"/>
              <a:cs typeface="Arial" panose="020B0604020202020204" pitchFamily="34" charset="0"/>
            </a:endParaRPr>
          </a:p>
          <a:p>
            <a:pPr marL="0" indent="0">
              <a:buNone/>
            </a:pPr>
            <a:endParaRPr lang="en-US" b="1" dirty="0">
              <a:solidFill>
                <a:schemeClr val="accent1">
                  <a:lumMod val="75000"/>
                </a:schemeClr>
              </a:solidFill>
              <a:latin typeface="Arial" panose="020B0604020202020204" pitchFamily="34" charset="0"/>
              <a:cs typeface="Arial" panose="020B0604020202020204" pitchFamily="34" charset="0"/>
            </a:endParaRPr>
          </a:p>
        </p:txBody>
      </p:sp>
      <p:pic>
        <p:nvPicPr>
          <p:cNvPr id="6"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280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511" y="762000"/>
            <a:ext cx="6858000" cy="3200400"/>
          </a:xfrm>
        </p:spPr>
        <p:txBody>
          <a:bodyPr>
            <a:noAutofit/>
          </a:bodyPr>
          <a:lstStyle/>
          <a:p>
            <a:pPr marL="0" indent="0" algn="ctr" fontAlgn="base">
              <a:buNone/>
            </a:pPr>
            <a:r>
              <a:rPr lang="en-US" sz="3200" b="1" dirty="0" smtClean="0">
                <a:solidFill>
                  <a:schemeClr val="accent1">
                    <a:lumMod val="75000"/>
                  </a:schemeClr>
                </a:solidFill>
                <a:latin typeface="Arial" panose="020B0604020202020204" pitchFamily="34" charset="0"/>
                <a:cs typeface="Arial" panose="020B0604020202020204" pitchFamily="34" charset="0"/>
              </a:rPr>
              <a:t>What role should professional engineers play in technological change?</a:t>
            </a:r>
            <a:endParaRPr lang="en-US" sz="3200" b="1" dirty="0">
              <a:solidFill>
                <a:schemeClr val="accent1">
                  <a:lumMod val="75000"/>
                </a:schemeClr>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10201"/>
          <a:stretch/>
        </p:blipFill>
        <p:spPr>
          <a:xfrm>
            <a:off x="2643594" y="2286000"/>
            <a:ext cx="3535834" cy="3164930"/>
          </a:xfrm>
          <a:prstGeom prst="rect">
            <a:avLst/>
          </a:prstGeom>
          <a:effectLst>
            <a:softEdge rad="635000"/>
          </a:effectLst>
        </p:spPr>
      </p:pic>
      <p:pic>
        <p:nvPicPr>
          <p:cNvPr id="9" name="Picture 4" descr="https://www.nspe.org/sites/all/themes/nspe/logo.pn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6050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0542" y="1103290"/>
            <a:ext cx="7998049" cy="353943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EXAMPLES</a:t>
            </a:r>
          </a:p>
          <a:p>
            <a:pPr algn="ctr"/>
            <a:endParaRPr lang="en-US" sz="2800" b="1" dirty="0">
              <a:solidFill>
                <a:schemeClr val="accent1">
                  <a:lumMod val="75000"/>
                </a:schemeClr>
              </a:solidFill>
              <a:latin typeface="Arial" panose="020B0604020202020204" pitchFamily="34" charset="0"/>
              <a:cs typeface="Arial" panose="020B0604020202020204" pitchFamily="34" charset="0"/>
            </a:endParaRPr>
          </a:p>
          <a:p>
            <a:pPr algn="ctr"/>
            <a:r>
              <a:rPr lang="en-US" sz="2800" b="1" dirty="0" smtClean="0">
                <a:solidFill>
                  <a:schemeClr val="accent1">
                    <a:lumMod val="75000"/>
                  </a:schemeClr>
                </a:solidFill>
                <a:latin typeface="Arial" panose="020B0604020202020204" pitchFamily="34" charset="0"/>
                <a:cs typeface="Arial" panose="020B0604020202020204" pitchFamily="34" charset="0"/>
              </a:rPr>
              <a:t>AUTONOMOUS VEHICLES</a:t>
            </a:r>
          </a:p>
          <a:p>
            <a:pPr algn="ctr"/>
            <a:r>
              <a:rPr lang="en-US" sz="2800" b="1" dirty="0" smtClean="0">
                <a:solidFill>
                  <a:schemeClr val="accent1">
                    <a:lumMod val="75000"/>
                  </a:schemeClr>
                </a:solidFill>
                <a:latin typeface="Arial" panose="020B0604020202020204" pitchFamily="34" charset="0"/>
                <a:cs typeface="Arial" panose="020B0604020202020204" pitchFamily="34" charset="0"/>
              </a:rPr>
              <a:t>ARTIFICIAL INTELLIGENCE</a:t>
            </a:r>
          </a:p>
          <a:p>
            <a:pPr algn="ctr"/>
            <a:r>
              <a:rPr lang="en-US" sz="2800" b="1" dirty="0" smtClean="0">
                <a:solidFill>
                  <a:schemeClr val="accent1">
                    <a:lumMod val="75000"/>
                  </a:schemeClr>
                </a:solidFill>
                <a:latin typeface="Arial" panose="020B0604020202020204" pitchFamily="34" charset="0"/>
                <a:cs typeface="Arial" panose="020B0604020202020204" pitchFamily="34" charset="0"/>
              </a:rPr>
              <a:t>GENE EDITING</a:t>
            </a:r>
          </a:p>
          <a:p>
            <a:pPr algn="ctr"/>
            <a:r>
              <a:rPr lang="en-US" sz="2800" b="1" dirty="0" smtClean="0">
                <a:solidFill>
                  <a:schemeClr val="accent1">
                    <a:lumMod val="75000"/>
                  </a:schemeClr>
                </a:solidFill>
                <a:latin typeface="Arial" panose="020B0604020202020204" pitchFamily="34" charset="0"/>
                <a:cs typeface="Arial" panose="020B0604020202020204" pitchFamily="34" charset="0"/>
              </a:rPr>
              <a:t>TRANSHUMANISM</a:t>
            </a:r>
          </a:p>
          <a:p>
            <a:pPr algn="ctr"/>
            <a:r>
              <a:rPr lang="en-US" sz="2800" b="1" dirty="0">
                <a:solidFill>
                  <a:schemeClr val="accent1">
                    <a:lumMod val="75000"/>
                  </a:schemeClr>
                </a:solidFill>
                <a:latin typeface="Arial" panose="020B0604020202020204" pitchFamily="34" charset="0"/>
                <a:cs typeface="Arial" panose="020B0604020202020204" pitchFamily="34" charset="0"/>
              </a:rPr>
              <a:t>INTERNET OF THINGS</a:t>
            </a:r>
          </a:p>
          <a:p>
            <a:pPr algn="ctr"/>
            <a:endParaRPr lang="en-US" sz="2800" b="1" dirty="0" smtClean="0">
              <a:solidFill>
                <a:schemeClr val="accent1">
                  <a:lumMod val="75000"/>
                </a:schemeClr>
              </a:solidFill>
              <a:latin typeface="Arial" panose="020B0604020202020204" pitchFamily="34" charset="0"/>
              <a:cs typeface="Arial" panose="020B0604020202020204" pitchFamily="34" charset="0"/>
            </a:endParaRPr>
          </a:p>
        </p:txBody>
      </p:sp>
      <p:pic>
        <p:nvPicPr>
          <p:cNvPr id="6"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810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additive="base">
                                        <p:cTn id="1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 calcmode="lin" valueType="num">
                                      <p:cBhvr additive="base">
                                        <p:cTn id="17"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fade">
                                      <p:cBhvr>
                                        <p:cTn id="23" dur="500"/>
                                        <p:tgtEl>
                                          <p:spTgt spid="7">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fade">
                                      <p:cBhvr>
                                        <p:cTn id="28"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7301" y="609600"/>
            <a:ext cx="7893234"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Bill Joy, co-founder Sun Microsystems</a:t>
            </a:r>
          </a:p>
        </p:txBody>
      </p:sp>
      <p:sp>
        <p:nvSpPr>
          <p:cNvPr id="5" name="TextBox 4"/>
          <p:cNvSpPr txBox="1"/>
          <p:nvPr/>
        </p:nvSpPr>
        <p:spPr>
          <a:xfrm>
            <a:off x="609600" y="1581955"/>
            <a:ext cx="7664634" cy="2677656"/>
          </a:xfrm>
          <a:prstGeom prst="rect">
            <a:avLst/>
          </a:prstGeom>
          <a:noFill/>
        </p:spPr>
        <p:txBody>
          <a:bodyPr wrap="square" rtlCol="0">
            <a:spAutoFit/>
          </a:bodyPr>
          <a:lstStyle/>
          <a:p>
            <a:r>
              <a:rPr lang="en-US" sz="2800" dirty="0" smtClean="0">
                <a:solidFill>
                  <a:schemeClr val="accent1">
                    <a:lumMod val="75000"/>
                  </a:schemeClr>
                </a:solidFill>
                <a:latin typeface="Palatino Linotype" panose="02040502050505030304" pitchFamily="18" charset="0"/>
                <a:cs typeface="Times New Roman" panose="02020603050405020304" pitchFamily="18" charset="0"/>
              </a:rPr>
              <a:t>“We have yet to come to terms with the fact that the most compelling 21</a:t>
            </a:r>
            <a:r>
              <a:rPr lang="en-US" sz="2800" baseline="30000" dirty="0" smtClean="0">
                <a:solidFill>
                  <a:schemeClr val="accent1">
                    <a:lumMod val="75000"/>
                  </a:schemeClr>
                </a:solidFill>
                <a:latin typeface="Palatino Linotype" panose="02040502050505030304" pitchFamily="18" charset="0"/>
                <a:cs typeface="Times New Roman" panose="02020603050405020304" pitchFamily="18" charset="0"/>
              </a:rPr>
              <a:t>st</a:t>
            </a:r>
            <a:r>
              <a:rPr lang="en-US" sz="2800" dirty="0" smtClean="0">
                <a:solidFill>
                  <a:schemeClr val="accent1">
                    <a:lumMod val="75000"/>
                  </a:schemeClr>
                </a:solidFill>
                <a:latin typeface="Palatino Linotype" panose="02040502050505030304" pitchFamily="18" charset="0"/>
                <a:cs typeface="Times New Roman" panose="02020603050405020304" pitchFamily="18" charset="0"/>
              </a:rPr>
              <a:t> century technologies pose a different threat than the technologies that have come before”.</a:t>
            </a:r>
          </a:p>
          <a:p>
            <a:endParaRPr lang="en-US" sz="2800" b="1" i="1" dirty="0" smtClean="0">
              <a:solidFill>
                <a:schemeClr val="accent1">
                  <a:lumMod val="75000"/>
                </a:schemeClr>
              </a:solidFill>
              <a:latin typeface="Arial" panose="020B0604020202020204" pitchFamily="34" charset="0"/>
              <a:cs typeface="Arial" panose="020B0604020202020204" pitchFamily="34" charset="0"/>
            </a:endParaRPr>
          </a:p>
          <a:p>
            <a:r>
              <a:rPr lang="en-US" sz="2800" i="1" dirty="0" smtClean="0">
                <a:latin typeface="Arial" panose="020B0604020202020204" pitchFamily="34" charset="0"/>
                <a:cs typeface="Arial" panose="020B0604020202020204" pitchFamily="34" charset="0"/>
              </a:rPr>
              <a:t>~ </a:t>
            </a:r>
            <a:r>
              <a:rPr lang="en-US" sz="2000" i="1" dirty="0" smtClean="0">
                <a:latin typeface="Arial" panose="020B0604020202020204" pitchFamily="34" charset="0"/>
                <a:cs typeface="Arial" panose="020B0604020202020204" pitchFamily="34" charset="0"/>
              </a:rPr>
              <a:t>Why the Future Doesn’t </a:t>
            </a:r>
            <a:r>
              <a:rPr lang="en-US" sz="2000" i="1" dirty="0">
                <a:latin typeface="Arial" panose="020B0604020202020204" pitchFamily="34" charset="0"/>
                <a:cs typeface="Arial" panose="020B0604020202020204" pitchFamily="34" charset="0"/>
              </a:rPr>
              <a:t>N</a:t>
            </a:r>
            <a:r>
              <a:rPr lang="en-US" sz="2000" i="1" dirty="0" smtClean="0">
                <a:latin typeface="Arial" panose="020B0604020202020204" pitchFamily="34" charset="0"/>
                <a:cs typeface="Arial" panose="020B0604020202020204" pitchFamily="34" charset="0"/>
              </a:rPr>
              <a:t>eed Us, Wired Magazine, 2000</a:t>
            </a:r>
          </a:p>
        </p:txBody>
      </p:sp>
      <p:pic>
        <p:nvPicPr>
          <p:cNvPr id="9"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0430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9576" y="1600200"/>
            <a:ext cx="7998049" cy="2800767"/>
          </a:xfrm>
          <a:prstGeom prst="rect">
            <a:avLst/>
          </a:prstGeom>
          <a:noFill/>
        </p:spPr>
        <p:txBody>
          <a:bodyPr wrap="square" rtlCol="0">
            <a:spAutoFit/>
          </a:bodyPr>
          <a:lstStyle/>
          <a:p>
            <a:pPr algn="ctr"/>
            <a:r>
              <a:rPr lang="en-US" sz="4400" b="1" cap="all"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Engineering Licensure still relevant in today’s economic world?</a:t>
            </a:r>
          </a:p>
        </p:txBody>
      </p:sp>
      <p:pic>
        <p:nvPicPr>
          <p:cNvPr id="10"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4802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7301" y="609600"/>
            <a:ext cx="7893234"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Stephen Hawking, physicist</a:t>
            </a:r>
          </a:p>
        </p:txBody>
      </p:sp>
      <p:sp>
        <p:nvSpPr>
          <p:cNvPr id="5" name="TextBox 4"/>
          <p:cNvSpPr txBox="1"/>
          <p:nvPr/>
        </p:nvSpPr>
        <p:spPr>
          <a:xfrm>
            <a:off x="762000" y="1600200"/>
            <a:ext cx="7543800" cy="2985433"/>
          </a:xfrm>
          <a:prstGeom prst="rect">
            <a:avLst/>
          </a:prstGeom>
          <a:noFill/>
        </p:spPr>
        <p:txBody>
          <a:bodyPr wrap="square" rtlCol="0">
            <a:spAutoFit/>
          </a:bodyPr>
          <a:lstStyle/>
          <a:p>
            <a:r>
              <a:rPr lang="en-US" sz="4000" dirty="0">
                <a:solidFill>
                  <a:schemeClr val="accent1">
                    <a:lumMod val="75000"/>
                  </a:schemeClr>
                </a:solidFill>
              </a:rPr>
              <a:t>"The development of full artificial intelligence could spell the end of the human race</a:t>
            </a:r>
            <a:r>
              <a:rPr lang="en-US" sz="4000" dirty="0" smtClean="0">
                <a:solidFill>
                  <a:schemeClr val="accent1">
                    <a:lumMod val="75000"/>
                  </a:schemeClr>
                </a:solidFill>
              </a:rPr>
              <a:t>.“</a:t>
            </a:r>
          </a:p>
          <a:p>
            <a:endParaRPr lang="en-US" sz="4000" b="1" i="1" dirty="0" smtClean="0">
              <a:solidFill>
                <a:schemeClr val="accent1">
                  <a:lumMod val="75000"/>
                </a:schemeClr>
              </a:solidFill>
              <a:latin typeface="Arial" panose="020B0604020202020204" pitchFamily="34" charset="0"/>
              <a:cs typeface="Arial" panose="020B0604020202020204" pitchFamily="34" charset="0"/>
            </a:endParaRPr>
          </a:p>
          <a:p>
            <a:r>
              <a:rPr lang="en-US" sz="2800" i="1" dirty="0" smtClean="0">
                <a:latin typeface="Arial" panose="020B0604020202020204" pitchFamily="34" charset="0"/>
                <a:cs typeface="Arial" panose="020B0604020202020204" pitchFamily="34" charset="0"/>
              </a:rPr>
              <a:t>~ </a:t>
            </a:r>
            <a:r>
              <a:rPr lang="en-US" sz="2000" i="1" dirty="0" smtClean="0">
                <a:latin typeface="Arial" panose="020B0604020202020204" pitchFamily="34" charset="0"/>
                <a:cs typeface="Arial" panose="020B0604020202020204" pitchFamily="34" charset="0"/>
              </a:rPr>
              <a:t>As reported by the BBC, December 2014</a:t>
            </a:r>
          </a:p>
        </p:txBody>
      </p:sp>
    </p:spTree>
    <p:extLst>
      <p:ext uri="{BB962C8B-B14F-4D97-AF65-F5344CB8AC3E}">
        <p14:creationId xmlns:p14="http://schemas.microsoft.com/office/powerpoint/2010/main" val="30518146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7301" y="609600"/>
            <a:ext cx="7893234"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Elon Musk, founder Tesla Motors and </a:t>
            </a:r>
            <a:r>
              <a:rPr lang="en-US" sz="2800" b="1" dirty="0" err="1" smtClean="0">
                <a:solidFill>
                  <a:schemeClr val="accent1">
                    <a:lumMod val="75000"/>
                  </a:schemeClr>
                </a:solidFill>
                <a:latin typeface="Arial" panose="020B0604020202020204" pitchFamily="34" charset="0"/>
                <a:cs typeface="Arial" panose="020B0604020202020204" pitchFamily="34" charset="0"/>
              </a:rPr>
              <a:t>SpaceX</a:t>
            </a:r>
            <a:endParaRPr lang="en-US" sz="2800" b="1" dirty="0" smtClean="0">
              <a:solidFill>
                <a:schemeClr val="accent1">
                  <a:lumMod val="75000"/>
                </a:schemeClr>
              </a:solidFill>
              <a:latin typeface="Arial" panose="020B0604020202020204" pitchFamily="34" charset="0"/>
              <a:cs typeface="Arial" panose="020B0604020202020204" pitchFamily="34" charset="0"/>
            </a:endParaRPr>
          </a:p>
        </p:txBody>
      </p:sp>
      <p:sp>
        <p:nvSpPr>
          <p:cNvPr id="5" name="TextBox 4"/>
          <p:cNvSpPr txBox="1"/>
          <p:nvPr/>
        </p:nvSpPr>
        <p:spPr>
          <a:xfrm>
            <a:off x="829269" y="1258568"/>
            <a:ext cx="7543800" cy="1938992"/>
          </a:xfrm>
          <a:prstGeom prst="rect">
            <a:avLst/>
          </a:prstGeom>
          <a:noFill/>
        </p:spPr>
        <p:txBody>
          <a:bodyPr wrap="square" rtlCol="0">
            <a:spAutoFit/>
          </a:bodyPr>
          <a:lstStyle/>
          <a:p>
            <a:r>
              <a:rPr lang="en-US" sz="2400" dirty="0">
                <a:solidFill>
                  <a:schemeClr val="accent1">
                    <a:lumMod val="75000"/>
                  </a:schemeClr>
                </a:solidFill>
              </a:rPr>
              <a:t>Musk who was speaking at the Massachusetts Institute of Technology (MIT) Aeronautics and Astronautics department’s Centennial Symposium said that in developing artificial intelligence (AI) “</a:t>
            </a:r>
            <a:r>
              <a:rPr lang="en-US" sz="2400" dirty="0">
                <a:solidFill>
                  <a:srgbClr val="FF0000"/>
                </a:solidFill>
              </a:rPr>
              <a:t>we are summoning the demon</a:t>
            </a:r>
            <a:r>
              <a:rPr lang="en-US" sz="2400" dirty="0" smtClean="0">
                <a:solidFill>
                  <a:schemeClr val="accent1">
                    <a:lumMod val="75000"/>
                  </a:schemeClr>
                </a:solidFill>
              </a:rPr>
              <a:t>.”</a:t>
            </a:r>
            <a:endParaRPr lang="en-US" sz="2400" dirty="0">
              <a:solidFill>
                <a:schemeClr val="accent1">
                  <a:lumMod val="75000"/>
                </a:schemeClr>
              </a:solidFill>
            </a:endParaRPr>
          </a:p>
        </p:txBody>
      </p:sp>
      <p:sp>
        <p:nvSpPr>
          <p:cNvPr id="6" name="TextBox 5"/>
          <p:cNvSpPr txBox="1"/>
          <p:nvPr/>
        </p:nvSpPr>
        <p:spPr>
          <a:xfrm>
            <a:off x="843124" y="3542169"/>
            <a:ext cx="7543800" cy="1569660"/>
          </a:xfrm>
          <a:prstGeom prst="rect">
            <a:avLst/>
          </a:prstGeom>
          <a:noFill/>
        </p:spPr>
        <p:txBody>
          <a:bodyPr wrap="square" rtlCol="0">
            <a:spAutoFit/>
          </a:bodyPr>
          <a:lstStyle/>
          <a:p>
            <a:r>
              <a:rPr lang="en-US" sz="2400" dirty="0">
                <a:solidFill>
                  <a:schemeClr val="accent1">
                    <a:lumMod val="75000"/>
                  </a:schemeClr>
                </a:solidFill>
              </a:rPr>
              <a:t>“I’m increasingly inclined to think there should be some regulatory oversight maybe at the national and international level, just to make sure that we don’t do something very </a:t>
            </a:r>
            <a:r>
              <a:rPr lang="en-US" sz="2400" dirty="0" smtClean="0">
                <a:solidFill>
                  <a:schemeClr val="accent1">
                    <a:lumMod val="75000"/>
                  </a:schemeClr>
                </a:solidFill>
              </a:rPr>
              <a:t>foolish”.</a:t>
            </a:r>
            <a:r>
              <a:rPr lang="en-US" sz="2400" dirty="0">
                <a:solidFill>
                  <a:schemeClr val="accent1">
                    <a:lumMod val="75000"/>
                  </a:schemeClr>
                </a:solidFill>
              </a:rPr>
              <a:t> </a:t>
            </a:r>
            <a:r>
              <a:rPr lang="en-US" sz="2400" dirty="0" smtClean="0"/>
              <a:t> </a:t>
            </a:r>
            <a:r>
              <a:rPr lang="en-US" sz="2000" i="1" dirty="0" smtClean="0"/>
              <a:t>~ Elon Musk</a:t>
            </a:r>
            <a:endParaRPr lang="en-US" sz="2000" i="1" dirty="0"/>
          </a:p>
        </p:txBody>
      </p:sp>
    </p:spTree>
    <p:extLst>
      <p:ext uri="{BB962C8B-B14F-4D97-AF65-F5344CB8AC3E}">
        <p14:creationId xmlns:p14="http://schemas.microsoft.com/office/powerpoint/2010/main" val="337453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54864" y="352283"/>
            <a:ext cx="7893234"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Bill Gates, co-founder Microsoft</a:t>
            </a:r>
          </a:p>
        </p:txBody>
      </p:sp>
      <p:sp>
        <p:nvSpPr>
          <p:cNvPr id="5" name="TextBox 4"/>
          <p:cNvSpPr txBox="1"/>
          <p:nvPr/>
        </p:nvSpPr>
        <p:spPr>
          <a:xfrm>
            <a:off x="762000" y="1122847"/>
            <a:ext cx="7543800" cy="3908762"/>
          </a:xfrm>
          <a:prstGeom prst="rect">
            <a:avLst/>
          </a:prstGeom>
          <a:noFill/>
        </p:spPr>
        <p:txBody>
          <a:bodyPr wrap="square" rtlCol="0">
            <a:spAutoFit/>
          </a:bodyPr>
          <a:lstStyle/>
          <a:p>
            <a:r>
              <a:rPr lang="en-US" sz="2400" dirty="0">
                <a:solidFill>
                  <a:schemeClr val="accent1">
                    <a:lumMod val="75000"/>
                  </a:schemeClr>
                </a:solidFill>
              </a:rPr>
              <a:t> "I am in the camp that is concerned about super intelligence. First the machines will do a lot of jobs for us and not be super intelligent. That should be positive if we manage it well.</a:t>
            </a:r>
          </a:p>
          <a:p>
            <a:r>
              <a:rPr lang="en-US" sz="2400" dirty="0">
                <a:solidFill>
                  <a:schemeClr val="accent1">
                    <a:lumMod val="75000"/>
                  </a:schemeClr>
                </a:solidFill>
              </a:rPr>
              <a:t>"A few decades after that though the intelligence is strong enough to be a concern. I agree with Elon Musk and some others on this and don't understand why some people are not concerned."</a:t>
            </a:r>
          </a:p>
          <a:p>
            <a:endParaRPr lang="en-US" sz="2800" b="1" i="1" dirty="0" smtClean="0">
              <a:solidFill>
                <a:schemeClr val="accent1">
                  <a:lumMod val="75000"/>
                </a:schemeClr>
              </a:solidFill>
              <a:latin typeface="Arial" panose="020B0604020202020204" pitchFamily="34" charset="0"/>
              <a:cs typeface="Arial" panose="020B0604020202020204" pitchFamily="34" charset="0"/>
            </a:endParaRPr>
          </a:p>
          <a:p>
            <a:r>
              <a:rPr lang="en-US" sz="2800" i="1" dirty="0" smtClean="0">
                <a:latin typeface="Arial" panose="020B0604020202020204" pitchFamily="34" charset="0"/>
                <a:cs typeface="Arial" panose="020B0604020202020204" pitchFamily="34" charset="0"/>
              </a:rPr>
              <a:t>~ </a:t>
            </a:r>
            <a:r>
              <a:rPr lang="en-US" sz="2000" i="1" dirty="0" smtClean="0">
                <a:latin typeface="Arial" panose="020B0604020202020204" pitchFamily="34" charset="0"/>
                <a:cs typeface="Arial" panose="020B0604020202020204" pitchFamily="34" charset="0"/>
              </a:rPr>
              <a:t>As reported by the BBC, January 2015</a:t>
            </a:r>
          </a:p>
        </p:txBody>
      </p:sp>
    </p:spTree>
    <p:extLst>
      <p:ext uri="{BB962C8B-B14F-4D97-AF65-F5344CB8AC3E}">
        <p14:creationId xmlns:p14="http://schemas.microsoft.com/office/powerpoint/2010/main" val="3153630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7301" y="1600200"/>
            <a:ext cx="7975511" cy="2246769"/>
          </a:xfrm>
          <a:prstGeom prst="rect">
            <a:avLst/>
          </a:prstGeom>
          <a:noFill/>
        </p:spPr>
        <p:txBody>
          <a:bodyPr wrap="square" rtlCol="0">
            <a:spAutoFit/>
          </a:bodyPr>
          <a:lstStyle/>
          <a:p>
            <a:pPr algn="ctr"/>
            <a:r>
              <a:rPr lang="en-US" sz="2800" b="1" dirty="0" smtClean="0">
                <a:solidFill>
                  <a:schemeClr val="accent1">
                    <a:lumMod val="75000"/>
                  </a:schemeClr>
                </a:solidFill>
                <a:cs typeface="Arial" panose="020B0604020202020204" pitchFamily="34" charset="0"/>
              </a:rPr>
              <a:t>As technological advances increase, it is apparent more than ever before that licensed professional engineers need to take a leadership role in the </a:t>
            </a:r>
            <a:r>
              <a:rPr lang="en-US" sz="2800" b="1" i="1" dirty="0" smtClean="0">
                <a:solidFill>
                  <a:schemeClr val="accent1">
                    <a:lumMod val="75000"/>
                  </a:schemeClr>
                </a:solidFill>
                <a:cs typeface="Arial" panose="020B0604020202020204" pitchFamily="34" charset="0"/>
              </a:rPr>
              <a:t>ethical</a:t>
            </a:r>
            <a:r>
              <a:rPr lang="en-US" sz="2800" b="1" dirty="0" smtClean="0">
                <a:solidFill>
                  <a:schemeClr val="accent1">
                    <a:lumMod val="75000"/>
                  </a:schemeClr>
                </a:solidFill>
                <a:cs typeface="Arial" panose="020B0604020202020204" pitchFamily="34" charset="0"/>
              </a:rPr>
              <a:t> development, application and use of technology.</a:t>
            </a:r>
          </a:p>
        </p:txBody>
      </p:sp>
      <p:pic>
        <p:nvPicPr>
          <p:cNvPr id="6"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4600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7905750" cy="3657599"/>
          </a:xfrm>
        </p:spPr>
        <p:txBody>
          <a:bodyPr/>
          <a:lstStyle/>
          <a:p>
            <a:pPr marL="0" indent="0" algn="ctr">
              <a:buNone/>
            </a:pPr>
            <a:r>
              <a:rPr lang="en-US" sz="2800" dirty="0">
                <a:solidFill>
                  <a:schemeClr val="accent1">
                    <a:lumMod val="75000"/>
                  </a:schemeClr>
                </a:solidFill>
                <a:latin typeface="Arial Black" panose="020B0A04020102020204" pitchFamily="34" charset="0"/>
              </a:rPr>
              <a:t>“They didn't understand what they were </a:t>
            </a:r>
            <a:r>
              <a:rPr lang="en-US" sz="2800" dirty="0" smtClean="0">
                <a:solidFill>
                  <a:schemeClr val="accent1">
                    <a:lumMod val="75000"/>
                  </a:schemeClr>
                </a:solidFill>
                <a:latin typeface="Arial Black" panose="020B0A04020102020204" pitchFamily="34" charset="0"/>
              </a:rPr>
              <a:t>doing.  I'm </a:t>
            </a:r>
            <a:r>
              <a:rPr lang="en-US" sz="2800" dirty="0">
                <a:solidFill>
                  <a:schemeClr val="accent1">
                    <a:lumMod val="75000"/>
                  </a:schemeClr>
                </a:solidFill>
                <a:latin typeface="Arial Black" panose="020B0A04020102020204" pitchFamily="34" charset="0"/>
              </a:rPr>
              <a:t>afraid that will be on the </a:t>
            </a:r>
            <a:r>
              <a:rPr lang="en-US" sz="2800" dirty="0" smtClean="0">
                <a:solidFill>
                  <a:schemeClr val="accent1">
                    <a:lumMod val="75000"/>
                  </a:schemeClr>
                </a:solidFill>
                <a:latin typeface="Arial Black" panose="020B0A04020102020204" pitchFamily="34" charset="0"/>
              </a:rPr>
              <a:t>tombstone </a:t>
            </a:r>
            <a:r>
              <a:rPr lang="en-US" sz="2800" dirty="0">
                <a:solidFill>
                  <a:schemeClr val="accent1">
                    <a:lumMod val="75000"/>
                  </a:schemeClr>
                </a:solidFill>
                <a:latin typeface="Arial Black" panose="020B0A04020102020204" pitchFamily="34" charset="0"/>
              </a:rPr>
              <a:t>of the human race</a:t>
            </a:r>
            <a:r>
              <a:rPr lang="en-US" sz="2800" dirty="0" smtClean="0">
                <a:solidFill>
                  <a:schemeClr val="accent1">
                    <a:lumMod val="75000"/>
                  </a:schemeClr>
                </a:solidFill>
                <a:latin typeface="Arial Black" panose="020B0A04020102020204" pitchFamily="34" charset="0"/>
              </a:rPr>
              <a:t>.”</a:t>
            </a:r>
          </a:p>
          <a:p>
            <a:pPr marL="0" indent="0">
              <a:buNone/>
            </a:pPr>
            <a:r>
              <a:rPr lang="en-US" dirty="0">
                <a:solidFill>
                  <a:schemeClr val="accent1">
                    <a:lumMod val="75000"/>
                  </a:schemeClr>
                </a:solidFill>
                <a:latin typeface="Arial Black" panose="020B0A04020102020204" pitchFamily="34" charset="0"/>
              </a:rPr>
              <a:t> </a:t>
            </a:r>
            <a:r>
              <a:rPr lang="en-US" dirty="0"/>
              <a:t/>
            </a:r>
            <a:br>
              <a:rPr lang="en-US" dirty="0"/>
            </a:br>
            <a:r>
              <a:rPr lang="en-US" dirty="0" smtClean="0"/>
              <a:t>     </a:t>
            </a:r>
            <a:r>
              <a:rPr lang="en-US" sz="2000" dirty="0" smtClean="0">
                <a:solidFill>
                  <a:schemeClr val="tx1"/>
                </a:solidFill>
                <a:latin typeface="+mn-lt"/>
              </a:rPr>
              <a:t>~ </a:t>
            </a:r>
            <a:r>
              <a:rPr lang="en-US" dirty="0" smtClean="0">
                <a:solidFill>
                  <a:schemeClr val="tx1"/>
                </a:solidFill>
                <a:latin typeface="+mn-lt"/>
              </a:rPr>
              <a:t>Michael Crichton, author</a:t>
            </a:r>
            <a:endParaRPr lang="en-US" sz="2800" dirty="0"/>
          </a:p>
        </p:txBody>
      </p:sp>
      <p:pic>
        <p:nvPicPr>
          <p:cNvPr id="7" name="Picture 4" descr="https://www.nspe.org/sites/all/themes/nspe/logo.pn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88737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223" y="1095774"/>
            <a:ext cx="7998049" cy="1200329"/>
          </a:xfrm>
          <a:prstGeom prst="rect">
            <a:avLst/>
          </a:prstGeom>
          <a:noFill/>
        </p:spPr>
        <p:txBody>
          <a:bodyPr wrap="square" rtlCol="0">
            <a:spAutoFit/>
          </a:bodyPr>
          <a:lstStyle/>
          <a:p>
            <a:pPr algn="ctr"/>
            <a:r>
              <a:rPr lang="en-US" sz="3200" b="1" dirty="0" smtClean="0">
                <a:solidFill>
                  <a:schemeClr val="accent1">
                    <a:lumMod val="75000"/>
                  </a:schemeClr>
                </a:solidFill>
                <a:cs typeface="Arial" panose="020B0604020202020204" pitchFamily="34" charset="0"/>
              </a:rPr>
              <a:t>How will </a:t>
            </a:r>
            <a:r>
              <a:rPr lang="en-US" sz="4000" b="1" dirty="0" smtClean="0">
                <a:solidFill>
                  <a:schemeClr val="accent1">
                    <a:lumMod val="75000"/>
                  </a:schemeClr>
                </a:solidFill>
                <a:effectLst>
                  <a:outerShdw blurRad="38100" dist="38100" dir="2700000" algn="tl">
                    <a:srgbClr val="000000">
                      <a:alpha val="43137"/>
                    </a:srgbClr>
                  </a:outerShdw>
                </a:effectLst>
                <a:cs typeface="Arial" panose="020B0604020202020204" pitchFamily="34" charset="0"/>
              </a:rPr>
              <a:t>you</a:t>
            </a:r>
            <a:r>
              <a:rPr lang="en-US" sz="3200" b="1" dirty="0" smtClean="0">
                <a:solidFill>
                  <a:schemeClr val="accent1">
                    <a:lumMod val="75000"/>
                  </a:schemeClr>
                </a:solidFill>
                <a:cs typeface="Arial" panose="020B0604020202020204" pitchFamily="34" charset="0"/>
              </a:rPr>
              <a:t> transcend as a Professional Engineer?</a:t>
            </a:r>
          </a:p>
        </p:txBody>
      </p:sp>
      <p:pic>
        <p:nvPicPr>
          <p:cNvPr id="6"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idahospe.org/images/NSPE-ID_State%20Logo%202016-blu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5836060"/>
            <a:ext cx="3524250" cy="66731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46247" y="4191000"/>
            <a:ext cx="4572000" cy="1200329"/>
          </a:xfrm>
          <a:prstGeom prst="rect">
            <a:avLst/>
          </a:prstGeom>
        </p:spPr>
        <p:txBody>
          <a:bodyPr>
            <a:spAutoFit/>
          </a:bodyPr>
          <a:lstStyle/>
          <a:p>
            <a:pPr algn="ctr"/>
            <a:r>
              <a:rPr lang="en-US" sz="2400" dirty="0" smtClean="0">
                <a:solidFill>
                  <a:srgbClr val="002060"/>
                </a:solidFill>
              </a:rPr>
              <a:t>www.nspe.org</a:t>
            </a:r>
            <a:r>
              <a:rPr lang="en-US" sz="3600" dirty="0">
                <a:solidFill>
                  <a:srgbClr val="002060"/>
                </a:solidFill>
              </a:rPr>
              <a:t/>
            </a:r>
            <a:br>
              <a:rPr lang="en-US" sz="3600" dirty="0">
                <a:solidFill>
                  <a:srgbClr val="002060"/>
                </a:solidFill>
              </a:rPr>
            </a:br>
            <a:r>
              <a:rPr lang="en-US" sz="2400" dirty="0">
                <a:solidFill>
                  <a:srgbClr val="002060"/>
                </a:solidFill>
              </a:rPr>
              <a:t>@NSPE_HQ</a:t>
            </a:r>
            <a:r>
              <a:rPr lang="en-US" sz="3600" dirty="0">
                <a:solidFill>
                  <a:srgbClr val="002060"/>
                </a:solidFill>
              </a:rPr>
              <a:t/>
            </a:r>
            <a:br>
              <a:rPr lang="en-US" sz="3600" dirty="0">
                <a:solidFill>
                  <a:srgbClr val="002060"/>
                </a:solidFill>
              </a:rPr>
            </a:br>
            <a:r>
              <a:rPr lang="en-US" sz="2400" dirty="0" smtClean="0">
                <a:solidFill>
                  <a:srgbClr val="002060"/>
                </a:solidFill>
              </a:rPr>
              <a:t>@</a:t>
            </a:r>
            <a:r>
              <a:rPr lang="en-US" sz="2400" dirty="0" err="1">
                <a:solidFill>
                  <a:srgbClr val="002060"/>
                </a:solidFill>
              </a:rPr>
              <a:t>TimAustin_PE</a:t>
            </a:r>
            <a:endParaRPr lang="en-US" sz="4400" dirty="0">
              <a:solidFill>
                <a:srgbClr val="002060"/>
              </a:solidFill>
            </a:endParaRPr>
          </a:p>
        </p:txBody>
      </p:sp>
    </p:spTree>
    <p:extLst>
      <p:ext uri="{BB962C8B-B14F-4D97-AF65-F5344CB8AC3E}">
        <p14:creationId xmlns:p14="http://schemas.microsoft.com/office/powerpoint/2010/main" val="2253346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9" y="2057400"/>
            <a:ext cx="7315201" cy="2133600"/>
          </a:xfrm>
        </p:spPr>
        <p:txBody>
          <a:bodyPr>
            <a:noAutofit/>
          </a:bodyPr>
          <a:lstStyle/>
          <a:p>
            <a:pPr marL="0" indent="0">
              <a:buNone/>
            </a:pPr>
            <a:r>
              <a:rPr lang="en-US" b="1" dirty="0" smtClean="0">
                <a:solidFill>
                  <a:schemeClr val="accent1">
                    <a:lumMod val="75000"/>
                  </a:schemeClr>
                </a:solidFill>
              </a:rPr>
              <a:t>Engineers focus </a:t>
            </a:r>
            <a:r>
              <a:rPr lang="en-US" b="1" dirty="0">
                <a:solidFill>
                  <a:schemeClr val="accent1">
                    <a:lumMod val="75000"/>
                  </a:schemeClr>
                </a:solidFill>
              </a:rPr>
              <a:t>on </a:t>
            </a:r>
            <a:r>
              <a:rPr lang="en-US" b="1" dirty="0" smtClean="0">
                <a:solidFill>
                  <a:schemeClr val="accent1">
                    <a:lumMod val="75000"/>
                  </a:schemeClr>
                </a:solidFill>
              </a:rPr>
              <a:t>tools and solutions that </a:t>
            </a:r>
            <a:r>
              <a:rPr lang="en-US" b="1" dirty="0">
                <a:solidFill>
                  <a:schemeClr val="accent1">
                    <a:lumMod val="75000"/>
                  </a:schemeClr>
                </a:solidFill>
              </a:rPr>
              <a:t>help people to help themselves. </a:t>
            </a:r>
            <a:r>
              <a:rPr lang="en-US" b="1" dirty="0" smtClean="0">
                <a:solidFill>
                  <a:schemeClr val="accent1">
                    <a:lumMod val="75000"/>
                  </a:schemeClr>
                </a:solidFill>
              </a:rPr>
              <a:t>  </a:t>
            </a:r>
          </a:p>
          <a:p>
            <a:pPr marL="0" indent="0">
              <a:buNone/>
            </a:pPr>
            <a:endParaRPr lang="en-US" b="1" dirty="0">
              <a:solidFill>
                <a:schemeClr val="accent1">
                  <a:lumMod val="75000"/>
                </a:schemeClr>
              </a:solidFill>
            </a:endParaRPr>
          </a:p>
          <a:p>
            <a:pPr marL="0" indent="0">
              <a:buNone/>
            </a:pPr>
            <a:r>
              <a:rPr lang="en-US" b="1" dirty="0" smtClean="0">
                <a:solidFill>
                  <a:schemeClr val="accent1">
                    <a:lumMod val="75000"/>
                  </a:schemeClr>
                </a:solidFill>
              </a:rPr>
              <a:t>In </a:t>
            </a:r>
            <a:r>
              <a:rPr lang="en-US" b="1" dirty="0">
                <a:solidFill>
                  <a:schemeClr val="accent1">
                    <a:lumMod val="75000"/>
                  </a:schemeClr>
                </a:solidFill>
              </a:rPr>
              <a:t>other words, engineers must ask themselves, "How can I make myself irrelevant?"</a:t>
            </a:r>
          </a:p>
          <a:p>
            <a:pPr marL="0" indent="0">
              <a:buNone/>
            </a:pPr>
            <a:endParaRPr lang="en-US" b="1" dirty="0">
              <a:solidFill>
                <a:schemeClr val="accent1">
                  <a:lumMod val="75000"/>
                </a:schemeClr>
              </a:solidFill>
              <a:latin typeface="Arial" panose="020B0604020202020204" pitchFamily="34" charset="0"/>
              <a:cs typeface="Arial" panose="020B0604020202020204" pitchFamily="34" charset="0"/>
            </a:endParaRPr>
          </a:p>
        </p:txBody>
      </p:sp>
      <p:sp>
        <p:nvSpPr>
          <p:cNvPr id="4" name="TextBox 3"/>
          <p:cNvSpPr txBox="1"/>
          <p:nvPr/>
        </p:nvSpPr>
        <p:spPr>
          <a:xfrm>
            <a:off x="517301" y="1066800"/>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The Dichotomy of Engineering</a:t>
            </a:r>
          </a:p>
        </p:txBody>
      </p:sp>
      <p:pic>
        <p:nvPicPr>
          <p:cNvPr id="10"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382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7829550" cy="4038600"/>
          </a:xfrm>
        </p:spPr>
        <p:txBody>
          <a:bodyPr>
            <a:noAutofit/>
          </a:bodyPr>
          <a:lstStyle/>
          <a:p>
            <a:r>
              <a:rPr lang="en-US" b="1" dirty="0">
                <a:solidFill>
                  <a:schemeClr val="accent1">
                    <a:lumMod val="75000"/>
                  </a:schemeClr>
                </a:solidFill>
                <a:latin typeface="Arial" panose="020B0604020202020204" pitchFamily="34" charset="0"/>
                <a:cs typeface="Arial" panose="020B0604020202020204" pitchFamily="34" charset="0"/>
              </a:rPr>
              <a:t>Licensed engineers continue their commitment to protecting the health, safety, and welfare of the public through demonstrated competency and subjecting themselves to a code of conduct backed by the force of </a:t>
            </a:r>
            <a:r>
              <a:rPr lang="en-US" b="1" dirty="0" smtClean="0">
                <a:solidFill>
                  <a:schemeClr val="accent1">
                    <a:lumMod val="75000"/>
                  </a:schemeClr>
                </a:solidFill>
                <a:latin typeface="Arial" panose="020B0604020202020204" pitchFamily="34" charset="0"/>
                <a:cs typeface="Arial" panose="020B0604020202020204" pitchFamily="34" charset="0"/>
              </a:rPr>
              <a:t>law.</a:t>
            </a:r>
          </a:p>
          <a:p>
            <a:r>
              <a:rPr lang="en-US" b="1" dirty="0" smtClean="0">
                <a:solidFill>
                  <a:schemeClr val="accent1">
                    <a:lumMod val="75000"/>
                  </a:schemeClr>
                </a:solidFill>
                <a:latin typeface="Arial" panose="020B0604020202020204" pitchFamily="34" charset="0"/>
                <a:cs typeface="Arial" panose="020B0604020202020204" pitchFamily="34" charset="0"/>
              </a:rPr>
              <a:t>To </a:t>
            </a:r>
            <a:r>
              <a:rPr lang="en-US" b="1" dirty="0">
                <a:solidFill>
                  <a:schemeClr val="accent1">
                    <a:lumMod val="75000"/>
                  </a:schemeClr>
                </a:solidFill>
                <a:latin typeface="Arial" panose="020B0604020202020204" pitchFamily="34" charset="0"/>
                <a:cs typeface="Arial" panose="020B0604020202020204" pitchFamily="34" charset="0"/>
              </a:rPr>
              <a:t>a client, it means you've got the credentials to earn their trust. </a:t>
            </a:r>
            <a:endParaRPr lang="en-US" b="1" dirty="0" smtClean="0">
              <a:solidFill>
                <a:schemeClr val="accent1">
                  <a:lumMod val="75000"/>
                </a:schemeClr>
              </a:solidFill>
              <a:latin typeface="Arial" panose="020B0604020202020204" pitchFamily="34" charset="0"/>
              <a:cs typeface="Arial" panose="020B0604020202020204" pitchFamily="34" charset="0"/>
            </a:endParaRPr>
          </a:p>
          <a:p>
            <a:r>
              <a:rPr lang="en-US" b="1" dirty="0" smtClean="0">
                <a:solidFill>
                  <a:schemeClr val="accent1">
                    <a:lumMod val="75000"/>
                  </a:schemeClr>
                </a:solidFill>
                <a:latin typeface="Arial" panose="020B0604020202020204" pitchFamily="34" charset="0"/>
                <a:cs typeface="Arial" panose="020B0604020202020204" pitchFamily="34" charset="0"/>
              </a:rPr>
              <a:t>To </a:t>
            </a:r>
            <a:r>
              <a:rPr lang="en-US" b="1" dirty="0">
                <a:solidFill>
                  <a:schemeClr val="accent1">
                    <a:lumMod val="75000"/>
                  </a:schemeClr>
                </a:solidFill>
                <a:latin typeface="Arial" panose="020B0604020202020204" pitchFamily="34" charset="0"/>
                <a:cs typeface="Arial" panose="020B0604020202020204" pitchFamily="34" charset="0"/>
              </a:rPr>
              <a:t>an employer, it signals your ability to take on a higher level of responsibility.  </a:t>
            </a:r>
            <a:endParaRPr lang="en-US" b="1" dirty="0" smtClean="0">
              <a:solidFill>
                <a:schemeClr val="accent1">
                  <a:lumMod val="75000"/>
                </a:schemeClr>
              </a:solidFill>
              <a:latin typeface="Arial" panose="020B0604020202020204" pitchFamily="34" charset="0"/>
              <a:cs typeface="Arial" panose="020B0604020202020204" pitchFamily="34" charset="0"/>
            </a:endParaRPr>
          </a:p>
          <a:p>
            <a:r>
              <a:rPr lang="en-US" b="1" dirty="0" smtClean="0">
                <a:solidFill>
                  <a:schemeClr val="accent1">
                    <a:lumMod val="75000"/>
                  </a:schemeClr>
                </a:solidFill>
                <a:latin typeface="Arial" panose="020B0604020202020204" pitchFamily="34" charset="0"/>
                <a:cs typeface="Arial" panose="020B0604020202020204" pitchFamily="34" charset="0"/>
              </a:rPr>
              <a:t>To the regulator, it means competency.</a:t>
            </a:r>
            <a:r>
              <a:rPr lang="en-US" b="1" dirty="0">
                <a:solidFill>
                  <a:schemeClr val="accent1">
                    <a:lumMod val="75000"/>
                  </a:schemeClr>
                </a:solidFill>
                <a:latin typeface="Arial" panose="020B0604020202020204" pitchFamily="34" charset="0"/>
                <a:cs typeface="Arial" panose="020B0604020202020204" pitchFamily="34" charset="0"/>
              </a:rPr>
              <a:t> </a:t>
            </a:r>
          </a:p>
        </p:txBody>
      </p:sp>
      <p:sp>
        <p:nvSpPr>
          <p:cNvPr id="4" name="TextBox 3"/>
          <p:cNvSpPr txBox="1"/>
          <p:nvPr/>
        </p:nvSpPr>
        <p:spPr>
          <a:xfrm>
            <a:off x="517301" y="359587"/>
            <a:ext cx="7998049"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The Professional Engineer</a:t>
            </a:r>
          </a:p>
        </p:txBody>
      </p:sp>
      <p:pic>
        <p:nvPicPr>
          <p:cNvPr id="10"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707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600200"/>
          </a:xfrm>
        </p:spPr>
        <p:txBody>
          <a:bodyPr/>
          <a:lstStyle/>
          <a:p>
            <a:r>
              <a:rPr lang="en-US" b="1" dirty="0" smtClean="0"/>
              <a:t>What does it mean to the public?</a:t>
            </a:r>
            <a:endParaRPr lang="en-US" b="1" dirty="0"/>
          </a:p>
        </p:txBody>
      </p:sp>
      <p:pic>
        <p:nvPicPr>
          <p:cNvPr id="8" name="Picture 4" descr="https://www.nspe.org/sites/all/themes/nspe/logo.pn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2716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587773" cy="3352800"/>
          </a:xfrm>
        </p:spPr>
        <p:txBody>
          <a:bodyPr>
            <a:noAutofit/>
          </a:bodyPr>
          <a:lstStyle/>
          <a:p>
            <a:r>
              <a:rPr lang="en-US" b="1" dirty="0" smtClean="0">
                <a:solidFill>
                  <a:schemeClr val="accent1">
                    <a:lumMod val="75000"/>
                  </a:schemeClr>
                </a:solidFill>
                <a:latin typeface="Arial" panose="020B0604020202020204" pitchFamily="34" charset="0"/>
                <a:cs typeface="Arial" panose="020B0604020202020204" pitchFamily="34" charset="0"/>
              </a:rPr>
              <a:t>Non-technical </a:t>
            </a:r>
            <a:r>
              <a:rPr lang="en-US" b="1" dirty="0">
                <a:solidFill>
                  <a:schemeClr val="accent1">
                    <a:lumMod val="75000"/>
                  </a:schemeClr>
                </a:solidFill>
                <a:latin typeface="Arial" panose="020B0604020202020204" pitchFamily="34" charset="0"/>
                <a:cs typeface="Arial" panose="020B0604020202020204" pitchFamily="34" charset="0"/>
              </a:rPr>
              <a:t>or technologist </a:t>
            </a:r>
            <a:r>
              <a:rPr lang="en-US" b="1" dirty="0" smtClean="0">
                <a:solidFill>
                  <a:schemeClr val="accent1">
                    <a:lumMod val="75000"/>
                  </a:schemeClr>
                </a:solidFill>
                <a:latin typeface="Arial" panose="020B0604020202020204" pitchFamily="34" charset="0"/>
                <a:cs typeface="Arial" panose="020B0604020202020204" pitchFamily="34" charset="0"/>
              </a:rPr>
              <a:t>can be </a:t>
            </a:r>
            <a:r>
              <a:rPr lang="en-US" b="1" dirty="0">
                <a:solidFill>
                  <a:schemeClr val="accent1">
                    <a:lumMod val="75000"/>
                  </a:schemeClr>
                </a:solidFill>
                <a:latin typeface="Arial" panose="020B0604020202020204" pitchFamily="34" charset="0"/>
                <a:cs typeface="Arial" panose="020B0604020202020204" pitchFamily="34" charset="0"/>
              </a:rPr>
              <a:t>as </a:t>
            </a:r>
            <a:r>
              <a:rPr lang="en-US" b="1" dirty="0" smtClean="0">
                <a:solidFill>
                  <a:schemeClr val="accent1">
                    <a:lumMod val="75000"/>
                  </a:schemeClr>
                </a:solidFill>
                <a:latin typeface="Arial" panose="020B0604020202020204" pitchFamily="34" charset="0"/>
                <a:cs typeface="Arial" panose="020B0604020202020204" pitchFamily="34" charset="0"/>
              </a:rPr>
              <a:t>qualified or suitable substitute</a:t>
            </a:r>
            <a:endParaRPr lang="en-US" b="1" dirty="0">
              <a:solidFill>
                <a:schemeClr val="accent1">
                  <a:lumMod val="75000"/>
                </a:schemeClr>
              </a:solidFill>
              <a:latin typeface="Arial" panose="020B0604020202020204" pitchFamily="34" charset="0"/>
              <a:cs typeface="Arial" panose="020B0604020202020204" pitchFamily="34" charset="0"/>
            </a:endParaRPr>
          </a:p>
          <a:p>
            <a:r>
              <a:rPr lang="en-US" b="1" dirty="0" smtClean="0">
                <a:solidFill>
                  <a:schemeClr val="accent1">
                    <a:lumMod val="75000"/>
                  </a:schemeClr>
                </a:solidFill>
                <a:latin typeface="Arial" panose="020B0604020202020204" pitchFamily="34" charset="0"/>
                <a:cs typeface="Arial" panose="020B0604020202020204" pitchFamily="34" charset="0"/>
              </a:rPr>
              <a:t>Licensed professionals cost more</a:t>
            </a:r>
            <a:endParaRPr lang="en-US" b="1" dirty="0">
              <a:solidFill>
                <a:schemeClr val="accent1">
                  <a:lumMod val="75000"/>
                </a:schemeClr>
              </a:solidFill>
              <a:latin typeface="Arial" panose="020B0604020202020204" pitchFamily="34" charset="0"/>
              <a:cs typeface="Arial" panose="020B0604020202020204" pitchFamily="34" charset="0"/>
            </a:endParaRPr>
          </a:p>
          <a:p>
            <a:r>
              <a:rPr lang="en-US" b="1" dirty="0" smtClean="0">
                <a:solidFill>
                  <a:schemeClr val="accent1">
                    <a:lumMod val="75000"/>
                  </a:schemeClr>
                </a:solidFill>
                <a:latin typeface="Arial" panose="020B0604020202020204" pitchFamily="34" charset="0"/>
                <a:cs typeface="Arial" panose="020B0604020202020204" pitchFamily="34" charset="0"/>
              </a:rPr>
              <a:t>Turf </a:t>
            </a:r>
            <a:r>
              <a:rPr lang="en-US" b="1" dirty="0">
                <a:solidFill>
                  <a:schemeClr val="accent1">
                    <a:lumMod val="75000"/>
                  </a:schemeClr>
                </a:solidFill>
                <a:latin typeface="Arial" panose="020B0604020202020204" pitchFamily="34" charset="0"/>
                <a:cs typeface="Arial" panose="020B0604020202020204" pitchFamily="34" charset="0"/>
              </a:rPr>
              <a:t>protection</a:t>
            </a:r>
          </a:p>
          <a:p>
            <a:r>
              <a:rPr lang="en-US" b="1" dirty="0" smtClean="0">
                <a:solidFill>
                  <a:schemeClr val="accent1">
                    <a:lumMod val="75000"/>
                  </a:schemeClr>
                </a:solidFill>
                <a:latin typeface="Arial" panose="020B0604020202020204" pitchFamily="34" charset="0"/>
                <a:cs typeface="Arial" panose="020B0604020202020204" pitchFamily="34" charset="0"/>
              </a:rPr>
              <a:t>Certifications </a:t>
            </a:r>
            <a:r>
              <a:rPr lang="en-US" b="1" dirty="0">
                <a:solidFill>
                  <a:schemeClr val="accent1">
                    <a:lumMod val="75000"/>
                  </a:schemeClr>
                </a:solidFill>
                <a:latin typeface="Arial" panose="020B0604020202020204" pitchFamily="34" charset="0"/>
                <a:cs typeface="Arial" panose="020B0604020202020204" pitchFamily="34" charset="0"/>
              </a:rPr>
              <a:t>are </a:t>
            </a:r>
            <a:r>
              <a:rPr lang="en-US" b="1" dirty="0" smtClean="0">
                <a:solidFill>
                  <a:schemeClr val="accent1">
                    <a:lumMod val="75000"/>
                  </a:schemeClr>
                </a:solidFill>
                <a:latin typeface="Arial" panose="020B0604020202020204" pitchFamily="34" charset="0"/>
                <a:cs typeface="Arial" panose="020B0604020202020204" pitchFamily="34" charset="0"/>
              </a:rPr>
              <a:t>sufficient protection</a:t>
            </a:r>
          </a:p>
          <a:p>
            <a:r>
              <a:rPr lang="en-US" b="1" dirty="0" smtClean="0">
                <a:solidFill>
                  <a:schemeClr val="accent1">
                    <a:lumMod val="75000"/>
                  </a:schemeClr>
                </a:solidFill>
                <a:latin typeface="Arial" panose="020B0604020202020204" pitchFamily="34" charset="0"/>
                <a:cs typeface="Arial" panose="020B0604020202020204" pitchFamily="34" charset="0"/>
              </a:rPr>
              <a:t>Codes, standards and regulations provide acceptable protection</a:t>
            </a:r>
          </a:p>
          <a:p>
            <a:r>
              <a:rPr lang="en-US" b="1" dirty="0" smtClean="0">
                <a:solidFill>
                  <a:schemeClr val="accent1">
                    <a:lumMod val="75000"/>
                  </a:schemeClr>
                </a:solidFill>
                <a:latin typeface="Arial" panose="020B0604020202020204" pitchFamily="34" charset="0"/>
                <a:cs typeface="Arial" panose="020B0604020202020204" pitchFamily="34" charset="0"/>
              </a:rPr>
              <a:t>Lack of awareness or understanding as to PE</a:t>
            </a:r>
            <a:endParaRPr lang="en-US" b="1" dirty="0">
              <a:solidFill>
                <a:schemeClr val="accent1">
                  <a:lumMod val="75000"/>
                </a:schemeClr>
              </a:solidFill>
              <a:latin typeface="Arial" panose="020B0604020202020204" pitchFamily="34" charset="0"/>
              <a:cs typeface="Arial" panose="020B0604020202020204" pitchFamily="34" charset="0"/>
            </a:endParaRPr>
          </a:p>
          <a:p>
            <a:pPr marL="0" indent="0">
              <a:buNone/>
            </a:pPr>
            <a:endParaRPr lang="en-US" b="1" dirty="0">
              <a:solidFill>
                <a:schemeClr val="accent1">
                  <a:lumMod val="75000"/>
                </a:schemeClr>
              </a:solidFill>
              <a:latin typeface="Arial" panose="020B0604020202020204" pitchFamily="34" charset="0"/>
              <a:cs typeface="Arial" panose="020B0604020202020204" pitchFamily="34" charset="0"/>
            </a:endParaRPr>
          </a:p>
        </p:txBody>
      </p:sp>
      <p:sp>
        <p:nvSpPr>
          <p:cNvPr id="10" name="TextBox 9"/>
          <p:cNvSpPr txBox="1"/>
          <p:nvPr/>
        </p:nvSpPr>
        <p:spPr>
          <a:xfrm>
            <a:off x="525322" y="805190"/>
            <a:ext cx="7952705"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The Non-Engineer Perspective</a:t>
            </a:r>
          </a:p>
        </p:txBody>
      </p:sp>
      <p:pic>
        <p:nvPicPr>
          <p:cNvPr id="11" name="Picture 4" descr="https://www.nspe.org/sites/all/themes/nspe/logo.pn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2185" y="5946517"/>
            <a:ext cx="311467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66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4457"/>
            <a:ext cx="7010400" cy="2057400"/>
          </a:xfrm>
        </p:spPr>
        <p:txBody>
          <a:bodyPr>
            <a:noAutofit/>
          </a:bodyPr>
          <a:lstStyle/>
          <a:p>
            <a:endParaRPr lang="en-US" b="1" dirty="0" smtClean="0">
              <a:solidFill>
                <a:schemeClr val="accent1">
                  <a:lumMod val="75000"/>
                </a:schemeClr>
              </a:solidFill>
              <a:latin typeface="Arial" panose="020B0604020202020204" pitchFamily="34" charset="0"/>
              <a:cs typeface="Arial" panose="020B0604020202020204" pitchFamily="34" charset="0"/>
            </a:endParaRPr>
          </a:p>
          <a:p>
            <a:pPr marL="0" indent="0">
              <a:buNone/>
            </a:pPr>
            <a:r>
              <a:rPr lang="en-US" sz="2800" b="1" dirty="0" smtClean="0">
                <a:solidFill>
                  <a:schemeClr val="accent1">
                    <a:lumMod val="75000"/>
                  </a:schemeClr>
                </a:solidFill>
                <a:latin typeface="Arial" panose="020B0604020202020204" pitchFamily="34" charset="0"/>
                <a:cs typeface="Arial" panose="020B0604020202020204" pitchFamily="34" charset="0"/>
              </a:rPr>
              <a:t>What does your license mean to YOU?</a:t>
            </a:r>
            <a:r>
              <a:rPr lang="en-US" sz="2800" dirty="0">
                <a:latin typeface="Arial" panose="020B0604020202020204" pitchFamily="34" charset="0"/>
                <a:cs typeface="Arial" panose="020B0604020202020204" pitchFamily="34" charset="0"/>
              </a:rPr>
              <a:t> </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pic>
        <p:nvPicPr>
          <p:cNvPr id="1028" name="Picture 4" descr="https://encrypted-tbn1.gstatic.com/images?q=tbn:ANd9GcSTJPx1QLEj4gkREKtAGwix2pg-Iv_WMuQM7dAZPCB7Xluw3fa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9948" y="220980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idahospe.org/images/NSPE-ID_State%20Logo%202016-blu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836060"/>
            <a:ext cx="3524250" cy="66731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www.nspe.org/sites/all/themes/nspe/logo.png">
            <a:hlinkClick r:id="rId5"/>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62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7467600" cy="2667000"/>
          </a:xfrm>
        </p:spPr>
        <p:txBody>
          <a:bodyPr>
            <a:noAutofit/>
          </a:bodyPr>
          <a:lstStyle/>
          <a:p>
            <a:r>
              <a:rPr lang="en-US" b="1" dirty="0">
                <a:solidFill>
                  <a:schemeClr val="accent1">
                    <a:lumMod val="75000"/>
                  </a:schemeClr>
                </a:solidFill>
                <a:latin typeface="Arial" panose="020B0604020202020204" pitchFamily="34" charset="0"/>
                <a:cs typeface="Arial" panose="020B0604020202020204" pitchFamily="34" charset="0"/>
              </a:rPr>
              <a:t>To yourself, it's </a:t>
            </a:r>
            <a:r>
              <a:rPr lang="en-US" b="1" dirty="0" smtClean="0">
                <a:solidFill>
                  <a:schemeClr val="accent1">
                    <a:lumMod val="75000"/>
                  </a:schemeClr>
                </a:solidFill>
                <a:latin typeface="Arial" panose="020B0604020202020204" pitchFamily="34" charset="0"/>
                <a:cs typeface="Arial" panose="020B0604020202020204" pitchFamily="34" charset="0"/>
              </a:rPr>
              <a:t>likely a </a:t>
            </a:r>
            <a:r>
              <a:rPr lang="en-US" b="1" dirty="0">
                <a:solidFill>
                  <a:schemeClr val="accent1">
                    <a:lumMod val="75000"/>
                  </a:schemeClr>
                </a:solidFill>
                <a:latin typeface="Arial" panose="020B0604020202020204" pitchFamily="34" charset="0"/>
                <a:cs typeface="Arial" panose="020B0604020202020204" pitchFamily="34" charset="0"/>
              </a:rPr>
              <a:t>symbol pride and measure of your own hard-won achievement.</a:t>
            </a:r>
          </a:p>
          <a:p>
            <a:r>
              <a:rPr lang="en-US" b="1" dirty="0" smtClean="0">
                <a:solidFill>
                  <a:schemeClr val="accent1">
                    <a:lumMod val="75000"/>
                  </a:schemeClr>
                </a:solidFill>
                <a:latin typeface="Arial" panose="020B0604020202020204" pitchFamily="34" charset="0"/>
                <a:cs typeface="Arial" panose="020B0604020202020204" pitchFamily="34" charset="0"/>
              </a:rPr>
              <a:t>BUT IT IS MORE</a:t>
            </a:r>
          </a:p>
          <a:p>
            <a:r>
              <a:rPr lang="en-US" b="1" dirty="0" smtClean="0">
                <a:solidFill>
                  <a:schemeClr val="accent1">
                    <a:lumMod val="75000"/>
                  </a:schemeClr>
                </a:solidFill>
                <a:latin typeface="Arial" panose="020B0604020202020204" pitchFamily="34" charset="0"/>
                <a:cs typeface="Arial" panose="020B0604020202020204" pitchFamily="34" charset="0"/>
              </a:rPr>
              <a:t>Willingness </a:t>
            </a:r>
            <a:r>
              <a:rPr lang="en-US" b="1" dirty="0">
                <a:solidFill>
                  <a:schemeClr val="accent1">
                    <a:lumMod val="75000"/>
                  </a:schemeClr>
                </a:solidFill>
                <a:latin typeface="Arial" panose="020B0604020202020204" pitchFamily="34" charset="0"/>
                <a:cs typeface="Arial" panose="020B0604020202020204" pitchFamily="34" charset="0"/>
              </a:rPr>
              <a:t>to accept risk</a:t>
            </a:r>
          </a:p>
          <a:p>
            <a:r>
              <a:rPr lang="en-US" b="1" dirty="0" smtClean="0">
                <a:solidFill>
                  <a:schemeClr val="accent1">
                    <a:lumMod val="75000"/>
                  </a:schemeClr>
                </a:solidFill>
                <a:latin typeface="Arial" panose="020B0604020202020204" pitchFamily="34" charset="0"/>
                <a:cs typeface="Arial" panose="020B0604020202020204" pitchFamily="34" charset="0"/>
              </a:rPr>
              <a:t>Willingness to serve</a:t>
            </a:r>
          </a:p>
          <a:p>
            <a:r>
              <a:rPr lang="en-US" b="1" dirty="0" smtClean="0">
                <a:solidFill>
                  <a:schemeClr val="accent1">
                    <a:lumMod val="75000"/>
                  </a:schemeClr>
                </a:solidFill>
                <a:latin typeface="Arial" panose="020B0604020202020204" pitchFamily="34" charset="0"/>
                <a:cs typeface="Arial" panose="020B0604020202020204" pitchFamily="34" charset="0"/>
              </a:rPr>
              <a:t>Willingness </a:t>
            </a:r>
            <a:r>
              <a:rPr lang="en-US" b="1" dirty="0">
                <a:solidFill>
                  <a:schemeClr val="accent1">
                    <a:lumMod val="75000"/>
                  </a:schemeClr>
                </a:solidFill>
                <a:latin typeface="Arial" panose="020B0604020202020204" pitchFamily="34" charset="0"/>
                <a:cs typeface="Arial" panose="020B0604020202020204" pitchFamily="34" charset="0"/>
              </a:rPr>
              <a:t>to be accountable</a:t>
            </a:r>
          </a:p>
        </p:txBody>
      </p:sp>
      <p:sp>
        <p:nvSpPr>
          <p:cNvPr id="4" name="TextBox 3"/>
          <p:cNvSpPr txBox="1"/>
          <p:nvPr/>
        </p:nvSpPr>
        <p:spPr>
          <a:xfrm>
            <a:off x="914400" y="831292"/>
            <a:ext cx="7600950" cy="523220"/>
          </a:xfrm>
          <a:prstGeom prst="rect">
            <a:avLst/>
          </a:prstGeom>
          <a:noFill/>
        </p:spPr>
        <p:txBody>
          <a:bodyPr wrap="square" rtlCol="0">
            <a:spAutoFit/>
          </a:bodyPr>
          <a:lstStyle/>
          <a:p>
            <a:pPr algn="ctr"/>
            <a:r>
              <a:rPr lang="en-US" sz="2800" b="1" dirty="0" smtClean="0">
                <a:solidFill>
                  <a:schemeClr val="accent1">
                    <a:lumMod val="75000"/>
                  </a:schemeClr>
                </a:solidFill>
                <a:latin typeface="Arial" panose="020B0604020202020204" pitchFamily="34" charset="0"/>
                <a:cs typeface="Arial" panose="020B0604020202020204" pitchFamily="34" charset="0"/>
              </a:rPr>
              <a:t>The Professional Engineer</a:t>
            </a:r>
          </a:p>
        </p:txBody>
      </p:sp>
      <p:pic>
        <p:nvPicPr>
          <p:cNvPr id="9" name="Picture 2" descr="http://www.idahospe.org/images/NSPE-ID_State%20Logo%202016-bl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836060"/>
            <a:ext cx="3524250" cy="66731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www.nspe.org/sites/all/themes/nspe/logo.png">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0050"/>
          <a:stretch/>
        </p:blipFill>
        <p:spPr bwMode="auto">
          <a:xfrm>
            <a:off x="246845" y="5946517"/>
            <a:ext cx="3019425" cy="446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73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2917</TotalTime>
  <Words>1164</Words>
  <Application>Microsoft Office PowerPoint</Application>
  <PresentationFormat>On-screen Show (4:3)</PresentationFormat>
  <Paragraphs>204</Paragraphs>
  <Slides>35</Slides>
  <Notes>33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Executive</vt:lpstr>
      <vt:lpstr>NEW MEXICO SOCIETY  OF PROFESSIONAL ENGINEERS 2017 ANNUAL MEETING</vt:lpstr>
      <vt:lpstr>PowerPoint Presentation</vt:lpstr>
      <vt:lpstr>PowerPoint Presentation</vt:lpstr>
      <vt:lpstr>PowerPoint Presentation</vt:lpstr>
      <vt:lpstr>PowerPoint Presentation</vt:lpstr>
      <vt:lpstr>What does it mean to the public?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Yim</dc:creator>
  <cp:lastModifiedBy>Tim</cp:lastModifiedBy>
  <cp:revision>210</cp:revision>
  <dcterms:created xsi:type="dcterms:W3CDTF">2014-10-03T03:01:45Z</dcterms:created>
  <dcterms:modified xsi:type="dcterms:W3CDTF">2017-06-13T00:14:52Z</dcterms:modified>
</cp:coreProperties>
</file>