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1" r:id="rId1"/>
  </p:sldMasterIdLst>
  <p:notesMasterIdLst>
    <p:notesMasterId r:id="rId64"/>
  </p:notesMasterIdLst>
  <p:handoutMasterIdLst>
    <p:handoutMasterId r:id="rId65"/>
  </p:handoutMasterIdLst>
  <p:sldIdLst>
    <p:sldId id="257" r:id="rId2"/>
    <p:sldId id="258" r:id="rId3"/>
    <p:sldId id="259" r:id="rId4"/>
    <p:sldId id="321" r:id="rId5"/>
    <p:sldId id="322" r:id="rId6"/>
    <p:sldId id="320" r:id="rId7"/>
    <p:sldId id="318" r:id="rId8"/>
    <p:sldId id="261" r:id="rId9"/>
    <p:sldId id="319" r:id="rId10"/>
    <p:sldId id="325" r:id="rId11"/>
    <p:sldId id="324" r:id="rId12"/>
    <p:sldId id="323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66" r:id="rId23"/>
    <p:sldId id="354" r:id="rId24"/>
    <p:sldId id="355" r:id="rId25"/>
    <p:sldId id="356" r:id="rId26"/>
    <p:sldId id="357" r:id="rId27"/>
    <p:sldId id="374" r:id="rId28"/>
    <p:sldId id="368" r:id="rId29"/>
    <p:sldId id="369" r:id="rId30"/>
    <p:sldId id="404" r:id="rId31"/>
    <p:sldId id="371" r:id="rId32"/>
    <p:sldId id="405" r:id="rId33"/>
    <p:sldId id="373" r:id="rId34"/>
    <p:sldId id="406" r:id="rId35"/>
    <p:sldId id="378" r:id="rId36"/>
    <p:sldId id="381" r:id="rId37"/>
    <p:sldId id="382" r:id="rId38"/>
    <p:sldId id="380" r:id="rId39"/>
    <p:sldId id="383" r:id="rId40"/>
    <p:sldId id="384" r:id="rId41"/>
    <p:sldId id="385" r:id="rId42"/>
    <p:sldId id="386" r:id="rId43"/>
    <p:sldId id="387" r:id="rId44"/>
    <p:sldId id="388" r:id="rId45"/>
    <p:sldId id="376" r:id="rId46"/>
    <p:sldId id="375" r:id="rId47"/>
    <p:sldId id="377" r:id="rId48"/>
    <p:sldId id="407" r:id="rId49"/>
    <p:sldId id="390" r:id="rId50"/>
    <p:sldId id="393" r:id="rId51"/>
    <p:sldId id="394" r:id="rId52"/>
    <p:sldId id="395" r:id="rId53"/>
    <p:sldId id="392" r:id="rId54"/>
    <p:sldId id="396" r:id="rId55"/>
    <p:sldId id="397" r:id="rId56"/>
    <p:sldId id="398" r:id="rId57"/>
    <p:sldId id="399" r:id="rId58"/>
    <p:sldId id="400" r:id="rId59"/>
    <p:sldId id="401" r:id="rId60"/>
    <p:sldId id="352" r:id="rId61"/>
    <p:sldId id="402" r:id="rId62"/>
    <p:sldId id="403" r:id="rId6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2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1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5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1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fld id="{86581696-3DEA-44F2-8E43-1801EC5B54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41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19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9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9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19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536653A2-7263-4BCD-8010-051F8E53B9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65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429390-1B7F-4FEB-B7A0-6F8F05C9841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33" y="4415156"/>
            <a:ext cx="5140537" cy="4183697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04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46E1AC-2F47-4226-B09C-4B3E541693F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33" y="4415156"/>
            <a:ext cx="5140537" cy="4183697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66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46E1AC-2F47-4226-B09C-4B3E541693F5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33" y="4415156"/>
            <a:ext cx="5140537" cy="4183697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964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2F12F-F1EB-4F5D-8C5B-B78F409B0D8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33" y="4415156"/>
            <a:ext cx="5140537" cy="4183697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111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338388"/>
            <a:ext cx="8312150" cy="1803400"/>
          </a:xfrm>
        </p:spPr>
        <p:txBody>
          <a:bodyPr/>
          <a:lstStyle>
            <a:lvl1pPr>
              <a:defRPr sz="3600">
                <a:solidFill>
                  <a:srgbClr val="3333FF"/>
                </a:solidFill>
              </a:defRPr>
            </a:lvl1pPr>
          </a:lstStyle>
          <a:p>
            <a:pPr lvl="0"/>
            <a:r>
              <a:rPr lang="en-US" noProof="0" smtClean="0"/>
              <a:t>TITLE OF PRESENTATION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9113" y="4600575"/>
            <a:ext cx="5018087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Name</a:t>
            </a:r>
          </a:p>
          <a:p>
            <a:pPr lvl="0"/>
            <a:r>
              <a:rPr lang="en-US" noProof="0" smtClean="0"/>
              <a:t>Affiliation</a:t>
            </a:r>
          </a:p>
        </p:txBody>
      </p:sp>
      <p:sp>
        <p:nvSpPr>
          <p:cNvPr id="359428" name="Line 4"/>
          <p:cNvSpPr>
            <a:spLocks noChangeShapeType="1"/>
          </p:cNvSpPr>
          <p:nvPr/>
        </p:nvSpPr>
        <p:spPr bwMode="auto">
          <a:xfrm>
            <a:off x="0" y="2176463"/>
            <a:ext cx="9144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29" name="Line 5"/>
          <p:cNvSpPr>
            <a:spLocks noChangeShapeType="1"/>
          </p:cNvSpPr>
          <p:nvPr/>
        </p:nvSpPr>
        <p:spPr bwMode="auto">
          <a:xfrm>
            <a:off x="0" y="2346325"/>
            <a:ext cx="9144000" cy="0"/>
          </a:xfrm>
          <a:prstGeom prst="line">
            <a:avLst/>
          </a:prstGeom>
          <a:noFill/>
          <a:ln w="5080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0" name="Line 6"/>
          <p:cNvSpPr>
            <a:spLocks noChangeShapeType="1"/>
          </p:cNvSpPr>
          <p:nvPr/>
        </p:nvSpPr>
        <p:spPr bwMode="auto">
          <a:xfrm>
            <a:off x="0" y="4141788"/>
            <a:ext cx="9144000" cy="0"/>
          </a:xfrm>
          <a:prstGeom prst="line">
            <a:avLst/>
          </a:prstGeom>
          <a:noFill/>
          <a:ln w="5080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1" name="Line 7"/>
          <p:cNvSpPr>
            <a:spLocks noChangeShapeType="1"/>
          </p:cNvSpPr>
          <p:nvPr/>
        </p:nvSpPr>
        <p:spPr bwMode="auto">
          <a:xfrm>
            <a:off x="0" y="4324350"/>
            <a:ext cx="9144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9432" name="Picture 8" descr="1a6904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4445000"/>
            <a:ext cx="3246437" cy="20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7AC6AB-BEEA-496E-8B2B-37D5A1B129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UNM</a:t>
            </a:r>
          </a:p>
        </p:txBody>
      </p:sp>
    </p:spTree>
    <p:extLst>
      <p:ext uri="{BB962C8B-B14F-4D97-AF65-F5344CB8AC3E}">
        <p14:creationId xmlns:p14="http://schemas.microsoft.com/office/powerpoint/2010/main" val="4294762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BD8D93-B98E-461F-B29F-05CD0D9423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UNM</a:t>
            </a:r>
          </a:p>
        </p:txBody>
      </p:sp>
    </p:spTree>
    <p:extLst>
      <p:ext uri="{BB962C8B-B14F-4D97-AF65-F5344CB8AC3E}">
        <p14:creationId xmlns:p14="http://schemas.microsoft.com/office/powerpoint/2010/main" val="1617904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1884-F09B-4221-89AB-4942EC52106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40500" y="6407150"/>
            <a:ext cx="28956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ech Sans Book" pitchFamily="34" charset="0"/>
              </a:defRPr>
            </a:lvl1pPr>
          </a:lstStyle>
          <a:p>
            <a:r>
              <a:rPr lang="en-US"/>
              <a:t>© UNM</a:t>
            </a:r>
          </a:p>
        </p:txBody>
      </p:sp>
    </p:spTree>
    <p:extLst>
      <p:ext uri="{BB962C8B-B14F-4D97-AF65-F5344CB8AC3E}">
        <p14:creationId xmlns:p14="http://schemas.microsoft.com/office/powerpoint/2010/main" val="3122281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FBF6BF6-05BB-47A5-A914-87B220CCC81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2"/>
          <p:cNvSpPr txBox="1">
            <a:spLocks noChangeArrowheads="1"/>
          </p:cNvSpPr>
          <p:nvPr userDrawn="1"/>
        </p:nvSpPr>
        <p:spPr bwMode="auto">
          <a:xfrm>
            <a:off x="6540500" y="6407150"/>
            <a:ext cx="28956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ech Sans Book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mtClean="0"/>
              <a:t>© UNM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27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32C10AA-2C88-40B6-A305-B6930D223D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407150"/>
            <a:ext cx="28956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ech Sans Book" pitchFamily="34" charset="0"/>
              </a:defRPr>
            </a:lvl1pPr>
          </a:lstStyle>
          <a:p>
            <a:r>
              <a:rPr lang="en-US"/>
              <a:t>© UNM</a:t>
            </a:r>
          </a:p>
        </p:txBody>
      </p:sp>
    </p:spTree>
    <p:extLst>
      <p:ext uri="{BB962C8B-B14F-4D97-AF65-F5344CB8AC3E}">
        <p14:creationId xmlns:p14="http://schemas.microsoft.com/office/powerpoint/2010/main" val="2555908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90458241-55AA-490F-B8B3-3B7DFB6E72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58403" name="Rectangle 3"/>
          <p:cNvSpPr>
            <a:spLocks noChangeArrowheads="1"/>
          </p:cNvSpPr>
          <p:nvPr/>
        </p:nvSpPr>
        <p:spPr bwMode="auto">
          <a:xfrm>
            <a:off x="0" y="0"/>
            <a:ext cx="298450" cy="555625"/>
          </a:xfrm>
          <a:prstGeom prst="rect">
            <a:avLst/>
          </a:prstGeom>
          <a:gradFill rotWithShape="1">
            <a:gsLst>
              <a:gs pos="0">
                <a:srgbClr val="777777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358404" name="Rectangle 4"/>
          <p:cNvSpPr>
            <a:spLocks noChangeArrowheads="1"/>
          </p:cNvSpPr>
          <p:nvPr/>
        </p:nvSpPr>
        <p:spPr bwMode="auto">
          <a:xfrm>
            <a:off x="412750" y="134938"/>
            <a:ext cx="8731250" cy="274637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358405" name="Rectangle 5"/>
          <p:cNvSpPr>
            <a:spLocks noChangeArrowheads="1"/>
          </p:cNvSpPr>
          <p:nvPr/>
        </p:nvSpPr>
        <p:spPr bwMode="auto">
          <a:xfrm>
            <a:off x="409575" y="134938"/>
            <a:ext cx="138113" cy="141287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chemeClr val="hlink"/>
              </a:solidFill>
            </a:endParaRPr>
          </a:p>
        </p:txBody>
      </p:sp>
      <p:sp>
        <p:nvSpPr>
          <p:cNvPr id="358406" name="Rectangle 6"/>
          <p:cNvSpPr>
            <a:spLocks noChangeArrowheads="1"/>
          </p:cNvSpPr>
          <p:nvPr/>
        </p:nvSpPr>
        <p:spPr bwMode="auto">
          <a:xfrm>
            <a:off x="274638" y="274638"/>
            <a:ext cx="136525" cy="138112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chemeClr val="hlink"/>
              </a:solidFill>
            </a:endParaRPr>
          </a:p>
        </p:txBody>
      </p:sp>
      <p:sp>
        <p:nvSpPr>
          <p:cNvPr id="358407" name="Rectangle 7"/>
          <p:cNvSpPr>
            <a:spLocks noChangeArrowheads="1"/>
          </p:cNvSpPr>
          <p:nvPr/>
        </p:nvSpPr>
        <p:spPr bwMode="auto">
          <a:xfrm>
            <a:off x="131763" y="136525"/>
            <a:ext cx="141287" cy="138113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358408" name="Rectangle 8"/>
          <p:cNvSpPr>
            <a:spLocks noChangeArrowheads="1"/>
          </p:cNvSpPr>
          <p:nvPr/>
        </p:nvSpPr>
        <p:spPr bwMode="auto">
          <a:xfrm>
            <a:off x="547688" y="134938"/>
            <a:ext cx="139700" cy="141287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58409" name="Rectangle 9"/>
          <p:cNvSpPr>
            <a:spLocks noChangeArrowheads="1"/>
          </p:cNvSpPr>
          <p:nvPr/>
        </p:nvSpPr>
        <p:spPr bwMode="auto">
          <a:xfrm>
            <a:off x="409575" y="271463"/>
            <a:ext cx="138113" cy="138112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5841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5841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40500" y="6407150"/>
            <a:ext cx="28956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ech Sans Book" pitchFamily="34" charset="0"/>
              </a:defRPr>
            </a:lvl1pPr>
          </a:lstStyle>
          <a:p>
            <a:r>
              <a:rPr lang="en-US"/>
              <a:t>© UNM</a:t>
            </a:r>
          </a:p>
        </p:txBody>
      </p:sp>
      <p:sp>
        <p:nvSpPr>
          <p:cNvPr id="358413" name="Rectangle 13"/>
          <p:cNvSpPr>
            <a:spLocks noChangeArrowheads="1"/>
          </p:cNvSpPr>
          <p:nvPr/>
        </p:nvSpPr>
        <p:spPr bwMode="auto">
          <a:xfrm>
            <a:off x="681038" y="0"/>
            <a:ext cx="138112" cy="138113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58414" name="Rectangle 14"/>
          <p:cNvSpPr>
            <a:spLocks noChangeArrowheads="1"/>
          </p:cNvSpPr>
          <p:nvPr/>
        </p:nvSpPr>
        <p:spPr bwMode="auto">
          <a:xfrm>
            <a:off x="549275" y="0"/>
            <a:ext cx="138113" cy="141288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chemeClr val="hlink"/>
              </a:solidFill>
            </a:endParaRPr>
          </a:p>
        </p:txBody>
      </p:sp>
      <p:sp>
        <p:nvSpPr>
          <p:cNvPr id="358415" name="Rectangle 15"/>
          <p:cNvSpPr>
            <a:spLocks noChangeArrowheads="1"/>
          </p:cNvSpPr>
          <p:nvPr/>
        </p:nvSpPr>
        <p:spPr bwMode="auto">
          <a:xfrm>
            <a:off x="271463" y="411163"/>
            <a:ext cx="138112" cy="138112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358416" name="Picture 16" descr="updated crit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5849938"/>
            <a:ext cx="1008062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17" name="Text Box 17"/>
          <p:cNvSpPr txBox="1">
            <a:spLocks noChangeArrowheads="1"/>
          </p:cNvSpPr>
          <p:nvPr/>
        </p:nvSpPr>
        <p:spPr bwMode="auto">
          <a:xfrm>
            <a:off x="1422400" y="6370638"/>
            <a:ext cx="3730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Arial" charset="0"/>
              </a:rPr>
              <a:t>NMSPE 2017</a:t>
            </a:r>
            <a:endParaRPr lang="en-US" sz="1400" dirty="0">
              <a:latin typeface="Arial" charset="0"/>
            </a:endParaRPr>
          </a:p>
        </p:txBody>
      </p:sp>
      <p:sp>
        <p:nvSpPr>
          <p:cNvPr id="358418" name="Line 18"/>
          <p:cNvSpPr>
            <a:spLocks noChangeShapeType="1"/>
          </p:cNvSpPr>
          <p:nvPr/>
        </p:nvSpPr>
        <p:spPr bwMode="auto">
          <a:xfrm>
            <a:off x="1349375" y="6342063"/>
            <a:ext cx="2816225" cy="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19" name="Line 19"/>
          <p:cNvSpPr>
            <a:spLocks noChangeShapeType="1"/>
          </p:cNvSpPr>
          <p:nvPr/>
        </p:nvSpPr>
        <p:spPr bwMode="auto">
          <a:xfrm>
            <a:off x="482600" y="1524000"/>
            <a:ext cx="8199438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61" r:id="rId3"/>
    <p:sldLayoutId id="2147483662" r:id="rId4"/>
    <p:sldLayoutId id="2147483664" r:id="rId5"/>
    <p:sldLayoutId id="2147483665" r:id="rId6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Blip>
          <a:blip r:embed="rId9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Blip>
          <a:blip r:embed="rId9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Blip>
          <a:blip r:embed="rId9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Blip>
          <a:blip r:embed="rId9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Blip>
          <a:blip r:embed="rId9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Blip>
          <a:blip r:embed="rId9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Blip>
          <a:blip r:embed="rId9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Blip>
          <a:blip r:embed="rId9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Blip>
          <a:blip r:embed="rId9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i.org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Nuclear – In or Out? Up or Down?</a:t>
            </a:r>
            <a:endParaRPr lang="en-US" altLang="en-US" dirty="0"/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9114" y="4600575"/>
            <a:ext cx="3974510" cy="1752600"/>
          </a:xfrm>
        </p:spPr>
        <p:txBody>
          <a:bodyPr/>
          <a:lstStyle/>
          <a:p>
            <a:r>
              <a:rPr lang="en-US" altLang="en-US" sz="2400" dirty="0" smtClean="0"/>
              <a:t>Robert Busch, </a:t>
            </a:r>
            <a:r>
              <a:rPr lang="en-US" altLang="en-US" sz="2400" dirty="0" err="1" smtClean="0"/>
              <a:t>Ph.D</a:t>
            </a:r>
            <a:r>
              <a:rPr lang="en-US" altLang="en-US" sz="2400" dirty="0" smtClean="0"/>
              <a:t>, P.E.</a:t>
            </a:r>
          </a:p>
          <a:p>
            <a:r>
              <a:rPr lang="en-US" altLang="en-US" sz="2400" dirty="0" smtClean="0"/>
              <a:t>Presentation to NM Society of Professional Engineers June 16, 2017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06983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Attenuation of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amount of radiation penetrating an object depends on the type and energy of the radiation, and the thickness and density of the object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5625736" y="4058194"/>
            <a:ext cx="592183" cy="188976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96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937" y="4058194"/>
            <a:ext cx="2590800" cy="70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6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937" y="4720251"/>
            <a:ext cx="25908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6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0" y="5363437"/>
            <a:ext cx="25908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19" y="4795474"/>
            <a:ext cx="25908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310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Thickness gauge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199" y="1600200"/>
            <a:ext cx="2843349" cy="4530725"/>
          </a:xfrm>
        </p:spPr>
        <p:txBody>
          <a:bodyPr/>
          <a:lstStyle/>
          <a:p>
            <a:r>
              <a:rPr lang="en-US" dirty="0" smtClean="0"/>
              <a:t>Thickness Gauging</a:t>
            </a:r>
          </a:p>
          <a:p>
            <a:r>
              <a:rPr lang="en-US" sz="2800" dirty="0" smtClean="0"/>
              <a:t>Al foil</a:t>
            </a:r>
          </a:p>
          <a:p>
            <a:r>
              <a:rPr lang="en-US" sz="2800" dirty="0" smtClean="0"/>
              <a:t>Plastic Film</a:t>
            </a:r>
          </a:p>
          <a:p>
            <a:r>
              <a:rPr lang="en-US" sz="2800" dirty="0" smtClean="0"/>
              <a:t>Height of Liquid in Tank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6BF6-05BB-47A5-A914-87B220CCC813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395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75" y="2061236"/>
            <a:ext cx="4764868" cy="35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5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596" y="6169025"/>
            <a:ext cx="354171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16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58193" y="6069874"/>
            <a:ext cx="4267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http://tap.iop.org/atoms/radioactivity/509/page_47071.html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4500" y="1981200"/>
            <a:ext cx="2194197" cy="3886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Smoke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 Detectors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94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41" y="1768927"/>
            <a:ext cx="2750139" cy="165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4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258" y="3420662"/>
            <a:ext cx="53911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860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08635" y="6192015"/>
            <a:ext cx="3535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https://www.nrc.gov/materials/miau/industrial.html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4500" y="1981200"/>
            <a:ext cx="1837146" cy="38862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Soil Density, Moisture Gauge</a:t>
            </a:r>
          </a:p>
          <a:p>
            <a:endParaRPr lang="en-US" dirty="0"/>
          </a:p>
        </p:txBody>
      </p:sp>
      <p:pic>
        <p:nvPicPr>
          <p:cNvPr id="394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681" y="1702343"/>
            <a:ext cx="6753062" cy="450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701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Medical Products</a:t>
            </a:r>
          </a:p>
          <a:p>
            <a:pPr lvl="1"/>
            <a:r>
              <a:rPr lang="en-US" dirty="0" smtClean="0"/>
              <a:t> syringes, gloves, clothing, instruments</a:t>
            </a:r>
          </a:p>
          <a:p>
            <a:r>
              <a:rPr lang="en-US" dirty="0" smtClean="0"/>
              <a:t>Wool</a:t>
            </a:r>
          </a:p>
          <a:p>
            <a:r>
              <a:rPr lang="en-US" dirty="0" smtClean="0"/>
              <a:t>Spices</a:t>
            </a:r>
          </a:p>
          <a:p>
            <a:r>
              <a:rPr lang="en-US" dirty="0" smtClean="0"/>
              <a:t>Food</a:t>
            </a:r>
          </a:p>
          <a:p>
            <a:pPr lvl="1"/>
            <a:r>
              <a:rPr lang="en-US" dirty="0" smtClean="0"/>
              <a:t> used since 60s, approved in 41 countries for 220 different foods.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16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Radioactive and Non-radioactive forms of an element are chemically similar.</a:t>
            </a:r>
          </a:p>
          <a:p>
            <a:r>
              <a:rPr lang="en-US" dirty="0" smtClean="0"/>
              <a:t>Used to trace flow and uptake of tagged chemical (organics, sodium, iodine, etc.)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71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391" y="2081348"/>
            <a:ext cx="5144924" cy="3161211"/>
          </a:xfrm>
        </p:spPr>
      </p:pic>
      <p:sp>
        <p:nvSpPr>
          <p:cNvPr id="8" name="TextBox 7"/>
          <p:cNvSpPr txBox="1"/>
          <p:nvPr/>
        </p:nvSpPr>
        <p:spPr>
          <a:xfrm>
            <a:off x="661851" y="2081349"/>
            <a:ext cx="2299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Count Rate increases in area where pipe is leaking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249783" y="6226629"/>
            <a:ext cx="3361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http://www.gcsescience.com/prad27-radioactive-tracer.htm</a:t>
            </a:r>
          </a:p>
        </p:txBody>
      </p:sp>
    </p:spTree>
    <p:extLst>
      <p:ext uri="{BB962C8B-B14F-4D97-AF65-F5344CB8AC3E}">
        <p14:creationId xmlns:p14="http://schemas.microsoft.com/office/powerpoint/2010/main" val="3859658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2939143" cy="45307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water and nutrients move through soils and plants.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6BF6-05BB-47A5-A914-87B220CCC813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718561" y="6148251"/>
            <a:ext cx="446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https://sites.google.com/site/internationalgcsephysics/section-7-radioactivity-and-particles/b-radioactivity/5-uses-and-dangers-of-radiation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960" y="1599814"/>
            <a:ext cx="4434840" cy="43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Tracers – Other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Mixing efficiency in industrial processes</a:t>
            </a:r>
          </a:p>
          <a:p>
            <a:r>
              <a:rPr lang="en-US" dirty="0" smtClean="0"/>
              <a:t>Soil movement, moisture, and impact of agriculture</a:t>
            </a:r>
          </a:p>
          <a:p>
            <a:r>
              <a:rPr lang="en-US" dirty="0" smtClean="0"/>
              <a:t>Flow rates of liquids or gases in pipelines</a:t>
            </a:r>
          </a:p>
          <a:p>
            <a:r>
              <a:rPr lang="en-US" dirty="0" smtClean="0"/>
              <a:t>Sewage or contaminants into waterways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74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 determination</a:t>
            </a:r>
          </a:p>
          <a:p>
            <a:pPr lvl="1"/>
            <a:r>
              <a:rPr lang="en-US" dirty="0" smtClean="0"/>
              <a:t>Rocks, Trees, Bones</a:t>
            </a:r>
          </a:p>
          <a:p>
            <a:r>
              <a:rPr lang="en-US" dirty="0" smtClean="0"/>
              <a:t>Groundwater Replenishment</a:t>
            </a:r>
          </a:p>
          <a:p>
            <a:r>
              <a:rPr lang="en-US" dirty="0" smtClean="0"/>
              <a:t>Power for Satellites - RTG</a:t>
            </a:r>
          </a:p>
          <a:p>
            <a:r>
              <a:rPr lang="en-US" dirty="0" smtClean="0"/>
              <a:t>Low Power Batteries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  <p:pic>
        <p:nvPicPr>
          <p:cNvPr id="401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57" y="4824002"/>
            <a:ext cx="3755085" cy="138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0" y="6331131"/>
            <a:ext cx="3814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http://techatmech.blogspot.com/2015/09/nano-nuclear-batteries-beta-voltaic.html</a:t>
            </a:r>
          </a:p>
        </p:txBody>
      </p:sp>
      <p:pic>
        <p:nvPicPr>
          <p:cNvPr id="401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154" y="2227488"/>
            <a:ext cx="2313596" cy="307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741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solidFill>
                  <a:srgbClr val="000099"/>
                </a:solidFill>
              </a:rPr>
              <a:t>Nuclear</a:t>
            </a:r>
            <a:endParaRPr lang="en-US" altLang="en-US" dirty="0">
              <a:solidFill>
                <a:srgbClr val="000099"/>
              </a:solidFill>
            </a:endParaRPr>
          </a:p>
        </p:txBody>
      </p:sp>
      <p:sp>
        <p:nvSpPr>
          <p:cNvPr id="5007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905000"/>
            <a:ext cx="7772400" cy="4608513"/>
          </a:xfrm>
        </p:spPr>
        <p:txBody>
          <a:bodyPr/>
          <a:lstStyle/>
          <a:p>
            <a:r>
              <a:rPr lang="en-US" altLang="en-US" dirty="0" smtClean="0"/>
              <a:t>What does this bring to mind?</a:t>
            </a:r>
            <a:endParaRPr lang="en-US" altLang="en-US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endParaRPr lang="en-US" altLang="en-US" dirty="0"/>
          </a:p>
          <a:p>
            <a:pPr algn="ctr"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78777" y="3323377"/>
            <a:ext cx="188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Radiation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937657" y="4428308"/>
            <a:ext cx="188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Expensive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625737" y="4610835"/>
            <a:ext cx="188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Accidents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075611" y="5451564"/>
            <a:ext cx="188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Risk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58092" y="2764971"/>
            <a:ext cx="188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Waste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020491" y="2672825"/>
            <a:ext cx="188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Weapons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Diagnostic – Tc-99m 80% of all nuclear medical processes (30 million/year, 50% of these in North America)</a:t>
            </a:r>
          </a:p>
          <a:p>
            <a:r>
              <a:rPr lang="en-US" dirty="0" smtClean="0"/>
              <a:t>Therapeutic</a:t>
            </a:r>
          </a:p>
          <a:p>
            <a:pPr lvl="1"/>
            <a:r>
              <a:rPr lang="en-US" dirty="0" smtClean="0"/>
              <a:t>Gamma Knife – external irradiation</a:t>
            </a:r>
          </a:p>
          <a:p>
            <a:pPr lvl="1"/>
            <a:r>
              <a:rPr lang="en-US" dirty="0" smtClean="0"/>
              <a:t>I-131 for Thyroid Cancers – internal</a:t>
            </a:r>
          </a:p>
          <a:p>
            <a:pPr lvl="1"/>
            <a:r>
              <a:rPr lang="en-US" dirty="0" smtClean="0"/>
              <a:t>I-125 or Pd-103 for Prostate Cancer - internal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0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 imaging</a:t>
            </a:r>
          </a:p>
          <a:p>
            <a:endParaRPr lang="en-US" dirty="0"/>
          </a:p>
          <a:p>
            <a:r>
              <a:rPr lang="en-US" dirty="0" smtClean="0"/>
              <a:t>Metabolic</a:t>
            </a:r>
          </a:p>
          <a:p>
            <a:endParaRPr lang="en-US" dirty="0"/>
          </a:p>
          <a:p>
            <a:r>
              <a:rPr lang="en-US" dirty="0" smtClean="0"/>
              <a:t>MRI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  <p:pic>
        <p:nvPicPr>
          <p:cNvPr id="402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355" y="1767705"/>
            <a:ext cx="3598273" cy="172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2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943" y="3932600"/>
            <a:ext cx="3464787" cy="234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47360" y="3648890"/>
            <a:ext cx="3161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http://www.aboutcancer.com/testiclea.htm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7360" y="5466953"/>
            <a:ext cx="3457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http://www.wkhs.com/Cancer/Cancer-Treatment-Services/Imaging-Services/Magnetic-Resonance-Imaging-MRI.aspx</a:t>
            </a:r>
          </a:p>
        </p:txBody>
      </p:sp>
    </p:spTree>
    <p:extLst>
      <p:ext uri="{BB962C8B-B14F-4D97-AF65-F5344CB8AC3E}">
        <p14:creationId xmlns:p14="http://schemas.microsoft.com/office/powerpoint/2010/main" val="3125617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59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Producing Electricity</a:t>
            </a:r>
          </a:p>
        </p:txBody>
      </p:sp>
      <p:sp>
        <p:nvSpPr>
          <p:cNvPr id="10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Electricity is produced in a generating plant.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Simple </a:t>
            </a:r>
            <a:r>
              <a:rPr lang="en-US" altLang="en-US" sz="2800" dirty="0"/>
              <a:t>generator </a:t>
            </a:r>
            <a:r>
              <a:rPr lang="en-US" altLang="en-US" sz="2800" dirty="0" smtClean="0"/>
              <a:t>- </a:t>
            </a:r>
            <a:r>
              <a:rPr lang="en-US" altLang="en-US" sz="2800" dirty="0"/>
              <a:t>two main components</a:t>
            </a:r>
            <a:r>
              <a:rPr lang="en-US" altLang="en-US" sz="2800" dirty="0" smtClean="0"/>
              <a:t>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sz="2400" dirty="0" smtClean="0"/>
              <a:t> </a:t>
            </a:r>
            <a:r>
              <a:rPr lang="en-US" altLang="en-US" sz="2400" dirty="0"/>
              <a:t>a rotating magnet called the “rotor” which turns inside stationary coils of copper wire called the “stator.” 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Generating plants must use some form of energy or fuel to turn the rotor</a:t>
            </a:r>
            <a:r>
              <a:rPr lang="en-US" altLang="en-US" sz="2800" dirty="0" smtClean="0"/>
              <a:t>.</a:t>
            </a:r>
            <a:endParaRPr lang="en-US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83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Producing Electricity (cont’d)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924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Energy is used to create steam to turn the blades of a turbine that spins a generator, producing electricity.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Energy to create steam from fossil </a:t>
            </a:r>
            <a:r>
              <a:rPr lang="en-US" altLang="en-US" dirty="0"/>
              <a:t>fuels — coal, oil, or natural </a:t>
            </a:r>
            <a:r>
              <a:rPr lang="en-US" altLang="en-US" dirty="0" smtClean="0"/>
              <a:t>gas or from nuclear.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Energy to spin rotor from wind, solar, hydro, or geothermal.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Direct conversion with photovoltaic solar.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3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Producing Electricity (cont’d)</a:t>
            </a:r>
          </a:p>
        </p:txBody>
      </p:sp>
      <p:pic>
        <p:nvPicPr>
          <p:cNvPr id="12291" name="Picture 3" descr="C:\My Documents\FILES\NE499-tchrs\electricity\gener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696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D8D93-B98E-461F-B29F-05CD0D9423E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32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Transmission &amp; Distribution</a:t>
            </a:r>
          </a:p>
        </p:txBody>
      </p:sp>
      <p:pic>
        <p:nvPicPr>
          <p:cNvPr id="13315" name="Picture 3" descr="C:\My Documents\FILES\NE499-tchrs\electricity\powerpl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620000" cy="49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D8D93-B98E-461F-B29F-05CD0D9423E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56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1884-F09B-4221-89AB-4942EC521060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  <p:pic>
        <p:nvPicPr>
          <p:cNvPr id="350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666750"/>
            <a:ext cx="783907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22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1884-F09B-4221-89AB-4942EC521060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9" y="491688"/>
            <a:ext cx="7437120" cy="541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49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Nuclear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450 reactors in operation in 30 countries.</a:t>
            </a:r>
          </a:p>
          <a:p>
            <a:r>
              <a:rPr lang="en-US" dirty="0" smtClean="0"/>
              <a:t>60 new reactors under construction</a:t>
            </a:r>
          </a:p>
          <a:p>
            <a:r>
              <a:rPr lang="en-US" dirty="0" smtClean="0"/>
              <a:t>Provide 11% of world’s electricity</a:t>
            </a:r>
          </a:p>
          <a:p>
            <a:r>
              <a:rPr lang="en-US" dirty="0" smtClean="0"/>
              <a:t>Continuous source of reliable, base power without CO</a:t>
            </a:r>
            <a:r>
              <a:rPr lang="en-US" baseline="-25000" dirty="0" smtClean="0"/>
              <a:t>2</a:t>
            </a:r>
            <a:r>
              <a:rPr lang="en-US" dirty="0" smtClean="0"/>
              <a:t> emissions.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43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solidFill>
                  <a:srgbClr val="000099"/>
                </a:solidFill>
              </a:rPr>
              <a:t>Risk vs. Benefit</a:t>
            </a:r>
            <a:endParaRPr lang="en-US" altLang="en-US" dirty="0">
              <a:solidFill>
                <a:srgbClr val="000099"/>
              </a:solidFill>
            </a:endParaRPr>
          </a:p>
        </p:txBody>
      </p:sp>
      <p:sp>
        <p:nvSpPr>
          <p:cNvPr id="5027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 smtClean="0"/>
              <a:t>Most of the terms represent the risks</a:t>
            </a:r>
          </a:p>
          <a:p>
            <a:r>
              <a:rPr lang="en-US" altLang="en-US" dirty="0" smtClean="0"/>
              <a:t>As with all activities there are</a:t>
            </a:r>
          </a:p>
          <a:p>
            <a:pPr marL="0" indent="0">
              <a:buNone/>
            </a:pPr>
            <a:r>
              <a:rPr lang="en-US" altLang="en-US" dirty="0" smtClean="0"/>
              <a:t>	Risks associated with Benefits</a:t>
            </a: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/>
              <a:t>How did this evolve from nuclear weapons?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61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Electricity Production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D8D93-B98E-461F-B29F-05CD0D9423E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  <p:pic>
        <p:nvPicPr>
          <p:cNvPr id="354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569" y="1669143"/>
            <a:ext cx="6291263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60274" y="2496009"/>
            <a:ext cx="166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82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1884-F09B-4221-89AB-4942EC521060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  <p:pic>
        <p:nvPicPr>
          <p:cNvPr id="317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906" y="644435"/>
            <a:ext cx="5479358" cy="565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5726" y="1759131"/>
            <a:ext cx="1741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Total </a:t>
            </a:r>
            <a:r>
              <a:rPr lang="en-US" sz="2400" dirty="0" err="1" smtClean="0"/>
              <a:t>TWh</a:t>
            </a:r>
            <a:r>
              <a:rPr lang="en-US" sz="2400" dirty="0" smtClean="0"/>
              <a:t> Nuclear Generation by Country 2015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823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Generated By Nuclear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D8D93-B98E-461F-B29F-05CD0D9423E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  <p:pic>
        <p:nvPicPr>
          <p:cNvPr id="355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1883456"/>
            <a:ext cx="7858125" cy="37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424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 from Nuclear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least 16 countries get 25% or more of their electricity from nuclear</a:t>
            </a:r>
          </a:p>
          <a:p>
            <a:r>
              <a:rPr lang="en-US" dirty="0" smtClean="0"/>
              <a:t>France gets over 70%</a:t>
            </a:r>
          </a:p>
          <a:p>
            <a:r>
              <a:rPr lang="en-US" dirty="0" smtClean="0"/>
              <a:t>South Korea over 32%</a:t>
            </a:r>
          </a:p>
          <a:p>
            <a:r>
              <a:rPr lang="en-US" dirty="0" smtClean="0"/>
              <a:t>US about 20%</a:t>
            </a:r>
          </a:p>
          <a:p>
            <a:r>
              <a:rPr lang="en-US" dirty="0" smtClean="0"/>
              <a:t>China about 4%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14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Electricity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Coal – 64.1% (1055 </a:t>
            </a:r>
            <a:r>
              <a:rPr lang="en-US" dirty="0" err="1" smtClean="0"/>
              <a:t>GWe</a:t>
            </a:r>
            <a:r>
              <a:rPr lang="en-US" dirty="0" smtClean="0"/>
              <a:t> installed), 21 new plants (165 </a:t>
            </a:r>
            <a:r>
              <a:rPr lang="en-US" dirty="0" err="1" smtClean="0"/>
              <a:t>GWe</a:t>
            </a:r>
            <a:r>
              <a:rPr lang="en-US" dirty="0" smtClean="0"/>
              <a:t>) under construction</a:t>
            </a:r>
          </a:p>
          <a:p>
            <a:r>
              <a:rPr lang="en-US" dirty="0" smtClean="0"/>
              <a:t>Other Fossil – 8.0% (131.7 </a:t>
            </a:r>
            <a:r>
              <a:rPr lang="en-US" dirty="0" err="1" smtClean="0"/>
              <a:t>GWe</a:t>
            </a:r>
            <a:r>
              <a:rPr lang="en-US" dirty="0" smtClean="0"/>
              <a:t>)</a:t>
            </a:r>
          </a:p>
          <a:p>
            <a:r>
              <a:rPr lang="en-US" dirty="0" smtClean="0"/>
              <a:t>Nuclear – 3.5% (57.6 </a:t>
            </a:r>
            <a:r>
              <a:rPr lang="en-US" dirty="0" err="1" smtClean="0"/>
              <a:t>GWe</a:t>
            </a:r>
            <a:r>
              <a:rPr lang="en-US" dirty="0" smtClean="0"/>
              <a:t>), 21 new plants (21.5 </a:t>
            </a:r>
            <a:r>
              <a:rPr lang="en-US" dirty="0" err="1" smtClean="0"/>
              <a:t>GWe</a:t>
            </a:r>
            <a:r>
              <a:rPr lang="en-US" dirty="0" smtClean="0"/>
              <a:t>) under construction</a:t>
            </a:r>
          </a:p>
          <a:p>
            <a:r>
              <a:rPr lang="en-US" dirty="0" smtClean="0"/>
              <a:t>Renewables – 5.0% (82.3 </a:t>
            </a:r>
            <a:r>
              <a:rPr lang="en-US" dirty="0" err="1" smtClean="0"/>
              <a:t>GWe</a:t>
            </a:r>
            <a:r>
              <a:rPr lang="en-US" dirty="0" smtClean="0"/>
              <a:t>)</a:t>
            </a:r>
          </a:p>
          <a:p>
            <a:r>
              <a:rPr lang="en-US" dirty="0" smtClean="0"/>
              <a:t>Hydro – 19.4% (319.2 </a:t>
            </a:r>
            <a:r>
              <a:rPr lang="en-US" dirty="0" err="1" smtClean="0"/>
              <a:t>GWe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03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Nuclear Power in the United States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038600" cy="4267200"/>
          </a:xfrm>
        </p:spPr>
        <p:txBody>
          <a:bodyPr/>
          <a:lstStyle/>
          <a:p>
            <a:r>
              <a:rPr lang="en-US" altLang="en-US" sz="2600" dirty="0"/>
              <a:t>~20% Nuclear Energy</a:t>
            </a:r>
          </a:p>
          <a:p>
            <a:r>
              <a:rPr lang="en-US" altLang="en-US" sz="2600" dirty="0" smtClean="0"/>
              <a:t>99 </a:t>
            </a:r>
            <a:r>
              <a:rPr lang="en-US" altLang="en-US" sz="2600" dirty="0"/>
              <a:t>Nuclear Reactors</a:t>
            </a:r>
          </a:p>
          <a:p>
            <a:pPr lvl="1"/>
            <a:r>
              <a:rPr lang="en-US" altLang="en-US" sz="2200" dirty="0" smtClean="0"/>
              <a:t>30 </a:t>
            </a:r>
            <a:r>
              <a:rPr lang="en-US" altLang="en-US" sz="2200" dirty="0"/>
              <a:t>States</a:t>
            </a:r>
          </a:p>
          <a:p>
            <a:pPr lvl="1"/>
            <a:r>
              <a:rPr lang="en-US" altLang="en-US" sz="2200" dirty="0"/>
              <a:t>34 BWRs</a:t>
            </a:r>
          </a:p>
          <a:p>
            <a:pPr lvl="1"/>
            <a:r>
              <a:rPr lang="en-US" altLang="en-US" sz="2200" dirty="0" smtClean="0"/>
              <a:t>66 PWRs</a:t>
            </a:r>
            <a:endParaRPr lang="en-US" altLang="en-US" sz="2200" dirty="0"/>
          </a:p>
          <a:p>
            <a:r>
              <a:rPr lang="en-US" altLang="en-US" sz="2600" dirty="0"/>
              <a:t>Largest Plant</a:t>
            </a:r>
          </a:p>
          <a:p>
            <a:pPr lvl="1"/>
            <a:r>
              <a:rPr lang="en-US" altLang="en-US" sz="2200" dirty="0"/>
              <a:t>Palo Verde</a:t>
            </a:r>
          </a:p>
          <a:p>
            <a:pPr lvl="1"/>
            <a:r>
              <a:rPr lang="en-US" altLang="en-US" sz="2200" dirty="0"/>
              <a:t>3825 </a:t>
            </a:r>
            <a:r>
              <a:rPr lang="en-US" altLang="en-US" sz="2200" dirty="0" err="1"/>
              <a:t>MWe</a:t>
            </a:r>
            <a:r>
              <a:rPr lang="en-US" altLang="en-US" sz="2200" dirty="0"/>
              <a:t>/3 reactors</a:t>
            </a:r>
          </a:p>
          <a:p>
            <a:pPr lvl="1"/>
            <a:r>
              <a:rPr lang="en-US" altLang="en-US" sz="2200" dirty="0"/>
              <a:t>12</a:t>
            </a:r>
            <a:r>
              <a:rPr lang="en-US" altLang="en-US" sz="2200" baseline="30000" dirty="0"/>
              <a:t>th</a:t>
            </a:r>
            <a:r>
              <a:rPr lang="en-US" altLang="en-US" sz="2200" dirty="0"/>
              <a:t> Largest in World</a:t>
            </a:r>
          </a:p>
        </p:txBody>
      </p:sp>
      <p:pic>
        <p:nvPicPr>
          <p:cNvPr id="98313" name="Picture 9" descr="plantsin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89365"/>
            <a:ext cx="4038600" cy="2552395"/>
          </a:xfr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4572000" y="6324600"/>
            <a:ext cx="411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latin typeface="Tahoma" pitchFamily="34" charset="0"/>
                <a:hlinkClick r:id="rId3"/>
              </a:rPr>
              <a:t>http://www.nei.org</a:t>
            </a:r>
            <a:endParaRPr lang="en-US" altLang="en-US">
              <a:latin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6BF6-05BB-47A5-A914-87B220CCC813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17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Basic Diagram of a PWR</a:t>
            </a:r>
          </a:p>
        </p:txBody>
      </p:sp>
      <p:pic>
        <p:nvPicPr>
          <p:cNvPr id="101382" name="Picture 6" descr="pwr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7" y="2498725"/>
            <a:ext cx="5953125" cy="3076575"/>
          </a:xfrm>
        </p:spPr>
      </p:pic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6324600" y="6324600"/>
            <a:ext cx="2262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http://www.nrc.gov/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96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Basic Diagram of a BWR</a:t>
            </a:r>
          </a:p>
        </p:txBody>
      </p:sp>
      <p:pic>
        <p:nvPicPr>
          <p:cNvPr id="102406" name="Picture 6" descr="bwr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7" y="2479675"/>
            <a:ext cx="5953125" cy="3114675"/>
          </a:xfrm>
        </p:spPr>
      </p:pic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6324600" y="6324600"/>
            <a:ext cx="2262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http://www.nrc.gov/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38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Reactor Generations</a:t>
            </a:r>
          </a:p>
        </p:txBody>
      </p:sp>
      <p:pic>
        <p:nvPicPr>
          <p:cNvPr id="147459" name="Picture 3" descr="energy-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" y="1447800"/>
            <a:ext cx="8610600" cy="4738688"/>
          </a:xfrm>
          <a:ln w="254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3154363" y="6324600"/>
            <a:ext cx="2833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Garamond" pitchFamily="18" charset="0"/>
              </a:rPr>
              <a:t>http://www.whitehouse.gov/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42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457200"/>
            <a:ext cx="8373291" cy="1371600"/>
          </a:xfrm>
        </p:spPr>
        <p:txBody>
          <a:bodyPr/>
          <a:lstStyle/>
          <a:p>
            <a:r>
              <a:rPr lang="en-US" altLang="en-US" dirty="0"/>
              <a:t>Defense in </a:t>
            </a:r>
            <a:r>
              <a:rPr lang="en-US" altLang="en-US" dirty="0" smtClean="0"/>
              <a:t>Depth Safety Philosophy</a:t>
            </a:r>
            <a:endParaRPr lang="en-US" altLang="en-US" dirty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/>
              <a:t>Barrier to Prevent Release of Radioactivity to the Environment</a:t>
            </a:r>
          </a:p>
          <a:p>
            <a:pPr lvl="1"/>
            <a:r>
              <a:rPr lang="en-US" altLang="en-US"/>
              <a:t>Fuel Pellet</a:t>
            </a:r>
          </a:p>
          <a:p>
            <a:pPr lvl="1"/>
            <a:r>
              <a:rPr lang="en-US" altLang="en-US"/>
              <a:t>Fuel Cladding</a:t>
            </a:r>
          </a:p>
          <a:p>
            <a:pPr lvl="1"/>
            <a:r>
              <a:rPr lang="en-US" altLang="en-US"/>
              <a:t>Reactor Coolant</a:t>
            </a:r>
          </a:p>
          <a:p>
            <a:pPr lvl="1"/>
            <a:r>
              <a:rPr lang="en-US" altLang="en-US"/>
              <a:t>Reactor Pressure Vessel</a:t>
            </a:r>
          </a:p>
          <a:p>
            <a:pPr lvl="1"/>
            <a:r>
              <a:rPr lang="en-US" altLang="en-US"/>
              <a:t>Primary Containment</a:t>
            </a:r>
          </a:p>
          <a:p>
            <a:pPr lvl="1"/>
            <a:r>
              <a:rPr lang="en-US" altLang="en-US"/>
              <a:t>Secondary Containment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46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Atoms for Peace (Dec. 1953)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867988"/>
            <a:ext cx="8229600" cy="3886200"/>
          </a:xfrm>
        </p:spPr>
        <p:txBody>
          <a:bodyPr/>
          <a:lstStyle/>
          <a:p>
            <a:r>
              <a:rPr lang="en-US" sz="2200" dirty="0" smtClean="0"/>
              <a:t>President Eisenhower spoke before the United Nations</a:t>
            </a:r>
          </a:p>
          <a:p>
            <a:r>
              <a:rPr lang="en-US" sz="2200" dirty="0" smtClean="0"/>
              <a:t>To </a:t>
            </a:r>
            <a:r>
              <a:rPr lang="en-US" sz="2200" dirty="0"/>
              <a:t>enlighten the </a:t>
            </a:r>
            <a:r>
              <a:rPr lang="en-US" sz="2200" dirty="0" smtClean="0"/>
              <a:t>world </a:t>
            </a:r>
            <a:r>
              <a:rPr lang="en-US" sz="2200" dirty="0"/>
              <a:t>on the risks and hopes of a nuclear </a:t>
            </a:r>
            <a:r>
              <a:rPr lang="en-US" sz="2200" dirty="0" smtClean="0"/>
              <a:t>future</a:t>
            </a:r>
          </a:p>
          <a:p>
            <a:r>
              <a:rPr lang="en-US" sz="2200" dirty="0" smtClean="0"/>
              <a:t>Eisenhower's </a:t>
            </a:r>
            <a:r>
              <a:rPr lang="en-US" sz="2200" dirty="0"/>
              <a:t>speech </a:t>
            </a:r>
            <a:r>
              <a:rPr lang="en-US" sz="2200" dirty="0" smtClean="0"/>
              <a:t>was aimed at </a:t>
            </a:r>
            <a:r>
              <a:rPr lang="en-US" sz="2200" dirty="0"/>
              <a:t>"emotion management</a:t>
            </a:r>
            <a:r>
              <a:rPr lang="en-US" sz="2200" dirty="0" smtClean="0"/>
              <a:t>",</a:t>
            </a:r>
            <a:r>
              <a:rPr lang="en-US" sz="2200" dirty="0"/>
              <a:t> balancing fears of continuing nuclear armament with promises of peaceful use of uranium in future nuclear reactors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Started the </a:t>
            </a:r>
            <a:r>
              <a:rPr lang="en-US" sz="2200" dirty="0"/>
              <a:t>international focus on peaceful uses of atomic </a:t>
            </a:r>
            <a:r>
              <a:rPr lang="en-US" sz="2200" dirty="0" smtClean="0"/>
              <a:t>energy; a refocus after the use and testing of nuclear weapons.</a:t>
            </a:r>
          </a:p>
          <a:p>
            <a:r>
              <a:rPr lang="en-US" sz="2200" dirty="0" smtClean="0"/>
              <a:t>Resulted in the creation of the International Atomic Energy Agency (IAEA)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13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Generation Reactors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Passive Safety – no active intervention needed to avoid accidents.</a:t>
            </a:r>
          </a:p>
          <a:p>
            <a:r>
              <a:rPr lang="en-US" dirty="0" smtClean="0"/>
              <a:t>Simpler designs, more fuel efficient</a:t>
            </a:r>
          </a:p>
          <a:p>
            <a:r>
              <a:rPr lang="en-US" dirty="0" smtClean="0"/>
              <a:t>4 currently under construction in the US</a:t>
            </a:r>
          </a:p>
          <a:p>
            <a:pPr lvl="1"/>
            <a:r>
              <a:rPr lang="en-US" dirty="0" smtClean="0"/>
              <a:t>Two at </a:t>
            </a:r>
            <a:r>
              <a:rPr lang="en-US" dirty="0" err="1" smtClean="0"/>
              <a:t>Vogtle</a:t>
            </a:r>
            <a:r>
              <a:rPr lang="en-US" dirty="0" smtClean="0"/>
              <a:t> in Georgia (1200 </a:t>
            </a:r>
            <a:r>
              <a:rPr lang="en-US" dirty="0" err="1" smtClean="0"/>
              <a:t>MWe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Two at VC Summer in South Carolina (1200 </a:t>
            </a:r>
            <a:r>
              <a:rPr lang="en-US" dirty="0" err="1" smtClean="0"/>
              <a:t>MWe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76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Modular Reactors (SMR)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is less than 300 </a:t>
            </a:r>
            <a:r>
              <a:rPr lang="en-US" dirty="0" err="1" smtClean="0"/>
              <a:t>MWe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riven </a:t>
            </a:r>
            <a:r>
              <a:rPr lang="en-US" dirty="0"/>
              <a:t>both by a desire to reduce the impact of capital costs and to provide power away from large grid systems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23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SMRs as Coal replacements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SMRs more </a:t>
            </a:r>
            <a:r>
              <a:rPr lang="en-US" dirty="0"/>
              <a:t>readily </a:t>
            </a:r>
            <a:r>
              <a:rPr lang="en-US" dirty="0" smtClean="0"/>
              <a:t>fit to replace </a:t>
            </a:r>
            <a:r>
              <a:rPr lang="en-US" dirty="0"/>
              <a:t>decommissioned coal-fired </a:t>
            </a:r>
            <a:r>
              <a:rPr lang="en-US" dirty="0" smtClean="0"/>
              <a:t>plants</a:t>
            </a:r>
          </a:p>
          <a:p>
            <a:r>
              <a:rPr lang="en-US" dirty="0"/>
              <a:t>In the USA coal-fired units retired over 2010-12 averaged 97 </a:t>
            </a:r>
            <a:r>
              <a:rPr lang="en-US" dirty="0" err="1"/>
              <a:t>MWe</a:t>
            </a:r>
            <a:r>
              <a:rPr lang="en-US" dirty="0"/>
              <a:t>, and those expected to retire over 2015-25 average 145 </a:t>
            </a:r>
            <a:r>
              <a:rPr lang="en-US" dirty="0" err="1"/>
              <a:t>MWe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28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as Sustainable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Renewable energy sources (primarily wind and solar</a:t>
            </a:r>
            <a:r>
              <a:rPr lang="en-US" sz="2800" dirty="0" smtClean="0"/>
              <a:t>) will </a:t>
            </a:r>
            <a:r>
              <a:rPr lang="en-US" sz="2800" dirty="0"/>
              <a:t>not be </a:t>
            </a:r>
            <a:r>
              <a:rPr lang="en-US" sz="2800" dirty="0" smtClean="0"/>
              <a:t>able to </a:t>
            </a:r>
            <a:r>
              <a:rPr lang="en-US" sz="2800" dirty="0"/>
              <a:t>supply the needed large quantities of energy sustainably, </a:t>
            </a:r>
            <a:r>
              <a:rPr lang="en-US" sz="2800" dirty="0" smtClean="0"/>
              <a:t>economically and </a:t>
            </a:r>
            <a:r>
              <a:rPr lang="en-US" sz="2800" dirty="0"/>
              <a:t>reliably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In </a:t>
            </a:r>
            <a:r>
              <a:rPr lang="en-US" sz="2800" dirty="0"/>
              <a:t>addition, renewable energy sources with </a:t>
            </a:r>
            <a:r>
              <a:rPr lang="en-US" sz="2800" dirty="0" smtClean="0"/>
              <a:t>fossil-fired backup </a:t>
            </a:r>
            <a:r>
              <a:rPr lang="en-US" sz="2800" dirty="0"/>
              <a:t>power will in many cases not contribute towards reduction </a:t>
            </a:r>
            <a:r>
              <a:rPr lang="en-US" sz="2800" dirty="0" smtClean="0"/>
              <a:t>of greenhouse-gas </a:t>
            </a:r>
            <a:r>
              <a:rPr lang="en-US" sz="2800" dirty="0"/>
              <a:t>emissions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7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as Sustainable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867989"/>
            <a:ext cx="8229600" cy="4489268"/>
          </a:xfrm>
        </p:spPr>
        <p:txBody>
          <a:bodyPr/>
          <a:lstStyle/>
          <a:p>
            <a:r>
              <a:rPr lang="en-US" sz="2800" dirty="0"/>
              <a:t>Intermittent energy sources with stored-energy facilities might, </a:t>
            </a:r>
            <a:r>
              <a:rPr lang="en-US" sz="2800" dirty="0" smtClean="0"/>
              <a:t>in some </a:t>
            </a:r>
            <a:r>
              <a:rPr lang="en-US" sz="2800" dirty="0"/>
              <a:t>cases be economically viable, particularly for isolated </a:t>
            </a:r>
            <a:r>
              <a:rPr lang="en-US" sz="2800" dirty="0" smtClean="0"/>
              <a:t>locations without </a:t>
            </a:r>
            <a:r>
              <a:rPr lang="en-US" sz="2800" dirty="0"/>
              <a:t>access to an electric grid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But </a:t>
            </a:r>
            <a:r>
              <a:rPr lang="en-US" sz="2800" dirty="0"/>
              <a:t>the </a:t>
            </a:r>
            <a:r>
              <a:rPr lang="en-US" sz="2800" dirty="0" smtClean="0"/>
              <a:t>major contribution </a:t>
            </a:r>
            <a:r>
              <a:rPr lang="en-US" sz="2800" dirty="0"/>
              <a:t>in terms of </a:t>
            </a:r>
            <a:r>
              <a:rPr lang="en-US" sz="2800" dirty="0" smtClean="0"/>
              <a:t>replacing the </a:t>
            </a:r>
            <a:r>
              <a:rPr lang="en-US" sz="2800" dirty="0"/>
              <a:t>global use of coal, oil and gas must come from a </a:t>
            </a:r>
            <a:r>
              <a:rPr lang="en-US" sz="2800" dirty="0" smtClean="0"/>
              <a:t>large-scale deployment </a:t>
            </a:r>
            <a:r>
              <a:rPr lang="en-US" sz="2800" dirty="0"/>
              <a:t>of nuclear fission energy, with a goal for full fuel </a:t>
            </a:r>
            <a:r>
              <a:rPr lang="en-US" sz="2800" dirty="0" smtClean="0"/>
              <a:t>recycling for maximum </a:t>
            </a:r>
            <a:r>
              <a:rPr lang="en-US" sz="2800" dirty="0"/>
              <a:t>long-term sustainability of this critical </a:t>
            </a:r>
            <a:r>
              <a:rPr lang="en-US" sz="2800" dirty="0" smtClean="0"/>
              <a:t>zero-carbon energy source</a:t>
            </a:r>
            <a:r>
              <a:rPr lang="en-US" sz="2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0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1884-F09B-4221-89AB-4942EC521060}" type="slidenum">
              <a:rPr lang="en-US" altLang="en-US" smtClean="0"/>
              <a:pPr/>
              <a:t>44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  <p:pic>
        <p:nvPicPr>
          <p:cNvPr id="352258" name="Picture 2" descr="Components of levelized cost of ene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86" y="1291045"/>
            <a:ext cx="74676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58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1884-F09B-4221-89AB-4942EC521060}" type="slidenum">
              <a:rPr lang="en-US" altLang="en-US" smtClean="0"/>
              <a:pPr/>
              <a:t>45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  <p:pic>
        <p:nvPicPr>
          <p:cNvPr id="351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7" y="1616257"/>
            <a:ext cx="7229611" cy="465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0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per MWh supplied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 - $70 / 0.27 = $259</a:t>
            </a:r>
          </a:p>
          <a:p>
            <a:r>
              <a:rPr lang="en-US" dirty="0" smtClean="0"/>
              <a:t>Solar PV utility - $83 / 0.27 = $307</a:t>
            </a:r>
          </a:p>
          <a:p>
            <a:r>
              <a:rPr lang="en-US" dirty="0" smtClean="0"/>
              <a:t>Coal - $115 / 0.66 = $174</a:t>
            </a:r>
          </a:p>
          <a:p>
            <a:r>
              <a:rPr lang="en-US" dirty="0" smtClean="0"/>
              <a:t>Nuclear - $120 / 0.90 = $133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Capacity Factor applied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70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Impact by Source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D8D93-B98E-461F-B29F-05CD0D9423E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94" y="1603919"/>
            <a:ext cx="6669087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92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800 </a:t>
            </a:r>
            <a:r>
              <a:rPr lang="en-US" dirty="0" err="1" smtClean="0"/>
              <a:t>lb</a:t>
            </a:r>
            <a:r>
              <a:rPr lang="en-US" dirty="0" smtClean="0"/>
              <a:t> </a:t>
            </a:r>
            <a:r>
              <a:rPr lang="en-US" dirty="0" err="1" smtClean="0"/>
              <a:t>gorrilla</a:t>
            </a:r>
            <a:r>
              <a:rPr lang="en-US" dirty="0" smtClean="0"/>
              <a:t>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Nuclear Power Accidents (3 of note)</a:t>
            </a:r>
          </a:p>
          <a:p>
            <a:r>
              <a:rPr lang="en-US" dirty="0" smtClean="0"/>
              <a:t>Three Mile Island (March 1979)</a:t>
            </a:r>
          </a:p>
          <a:p>
            <a:r>
              <a:rPr lang="en-US" dirty="0" smtClean="0"/>
              <a:t>Chernobyl (April 1986)</a:t>
            </a:r>
          </a:p>
          <a:p>
            <a:r>
              <a:rPr lang="en-US" dirty="0" smtClean="0"/>
              <a:t>Fukushima (March 2011)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11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540500" y="6407150"/>
            <a:ext cx="2895600" cy="450850"/>
          </a:xfrm>
        </p:spPr>
        <p:txBody>
          <a:bodyPr/>
          <a:lstStyle/>
          <a:p>
            <a:r>
              <a:rPr lang="en-US" altLang="en-US" smtClean="0"/>
              <a:t>© UNM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1884-F09B-4221-89AB-4942EC521060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4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Mile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Mile Island (March 1979) – normal reactor trip, operator actions made situation worse.</a:t>
            </a:r>
          </a:p>
          <a:p>
            <a:r>
              <a:rPr lang="en-US" dirty="0" smtClean="0"/>
              <a:t>Partial Core melt</a:t>
            </a:r>
          </a:p>
          <a:p>
            <a:r>
              <a:rPr lang="en-US" dirty="0" smtClean="0"/>
              <a:t>No </a:t>
            </a:r>
            <a:r>
              <a:rPr lang="en-US" dirty="0"/>
              <a:t>deaths or injuries, minimal radiation </a:t>
            </a:r>
            <a:r>
              <a:rPr lang="en-US" dirty="0" smtClean="0"/>
              <a:t>release</a:t>
            </a:r>
          </a:p>
          <a:p>
            <a:r>
              <a:rPr lang="en-US" dirty="0" smtClean="0"/>
              <a:t>Psychological impact on public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98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Chernobyl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Occurred during an experiment to test alternate cooling methods.</a:t>
            </a:r>
          </a:p>
          <a:p>
            <a:r>
              <a:rPr lang="en-US" dirty="0" smtClean="0"/>
              <a:t>Poor reactor design and human error led to steam explosion and significant radiation release.</a:t>
            </a:r>
          </a:p>
          <a:p>
            <a:r>
              <a:rPr lang="en-US" dirty="0" smtClean="0"/>
              <a:t>Reactor design used only in former Soviet Union.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93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Chernobyl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Deaths: 56 </a:t>
            </a:r>
            <a:r>
              <a:rPr lang="en-US" dirty="0"/>
              <a:t>direct (47 workers, 9 children</a:t>
            </a:r>
            <a:r>
              <a:rPr lang="en-US" dirty="0" smtClean="0"/>
              <a:t>) - </a:t>
            </a:r>
            <a:r>
              <a:rPr lang="en-US" dirty="0"/>
              <a:t>could be an extra 4,000 cancer deaths among the 600,000 </a:t>
            </a:r>
            <a:r>
              <a:rPr lang="en-US" dirty="0" smtClean="0"/>
              <a:t>exposed</a:t>
            </a:r>
          </a:p>
          <a:p>
            <a:r>
              <a:rPr lang="en-US" dirty="0" smtClean="0"/>
              <a:t>Significant radiation released into upper atmosphere</a:t>
            </a:r>
          </a:p>
          <a:p>
            <a:r>
              <a:rPr lang="en-US" dirty="0" smtClean="0"/>
              <a:t>Measureable around the world.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2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Fukushima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Earthquake and subsequent tsunami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Quake knocks out off-site power connections – so On-site Diesel Generators provide electricity for Decay Heat Removal.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Then </a:t>
            </a:r>
            <a:r>
              <a:rPr lang="en-US" altLang="en-US" sz="2800" dirty="0"/>
              <a:t>tsunami hits shore at Daiichi.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Two large Diesel Fuel storage tanks are destroyed (a week’s worth of fuel for the site</a:t>
            </a:r>
            <a:r>
              <a:rPr lang="en-US" altLang="en-US" sz="2800" dirty="0" smtClean="0"/>
              <a:t>).</a:t>
            </a:r>
            <a:endParaRPr lang="en-US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48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Fukushima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About </a:t>
            </a:r>
            <a:r>
              <a:rPr lang="en-US" altLang="en-US" sz="2800" dirty="0" smtClean="0"/>
              <a:t>9 hours later, </a:t>
            </a:r>
            <a:r>
              <a:rPr lang="en-US" altLang="en-US" sz="2800" dirty="0"/>
              <a:t>batteries cease operation – Decay heat removal from reactor and cooling of spent fuel pools is lost</a:t>
            </a:r>
            <a:r>
              <a:rPr lang="en-US" altLang="en-US" sz="28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Four of the 6 reactors at site affected.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Three of the reactors experienced significant core melting.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There were hydrogen explosions at 3 of the reactors releasing radiation.</a:t>
            </a:r>
            <a:endParaRPr lang="en-US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42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Fukushima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 smtClean="0"/>
              <a:t>Six deaths of workers at the facility – 3 killed by earthquake and tsunami. Others from medical emergencies during cleanup.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Estimate of 1600 evacuation stress-related deaths to persons located where radiation posed little or no risk. (Levels in most area less than those normal in Finland).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Earthquake and Tsunami toll far greater – 15,900 deaths and </a:t>
            </a:r>
            <a:r>
              <a:rPr lang="en-US" altLang="en-US" sz="2800" dirty="0" smtClean="0"/>
              <a:t>8,600 </a:t>
            </a:r>
            <a:r>
              <a:rPr lang="en-US" altLang="en-US" sz="2800" dirty="0" smtClean="0"/>
              <a:t>injured or missing.</a:t>
            </a:r>
            <a:endParaRPr lang="en-US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05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 or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new reactors being built</a:t>
            </a:r>
          </a:p>
          <a:p>
            <a:r>
              <a:rPr lang="en-US" dirty="0" smtClean="0"/>
              <a:t>Nuclear Power by far safest source in terms of deaths per kWh</a:t>
            </a:r>
          </a:p>
          <a:p>
            <a:r>
              <a:rPr lang="en-US" dirty="0" smtClean="0"/>
              <a:t>No CO</a:t>
            </a:r>
            <a:r>
              <a:rPr lang="en-US" baseline="-25000" dirty="0" smtClean="0"/>
              <a:t>2</a:t>
            </a:r>
            <a:r>
              <a:rPr lang="en-US" dirty="0" smtClean="0"/>
              <a:t> emissions </a:t>
            </a:r>
          </a:p>
          <a:p>
            <a:r>
              <a:rPr lang="en-US" dirty="0" smtClean="0"/>
              <a:t>Base-load, reliable source</a:t>
            </a:r>
          </a:p>
          <a:p>
            <a:r>
              <a:rPr lang="en-US" dirty="0" smtClean="0"/>
              <a:t>High Capacity 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75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 or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Nuclear waste issues – political not technical (Finland currently building geologic disposal site)</a:t>
            </a:r>
          </a:p>
          <a:p>
            <a:r>
              <a:rPr lang="en-US" dirty="0" smtClean="0"/>
              <a:t>Significant up front investment cost (due to multiple safety systems, and loss of nuclear construction/equipment expertise)</a:t>
            </a:r>
          </a:p>
          <a:p>
            <a:r>
              <a:rPr lang="en-US" dirty="0" smtClean="0"/>
              <a:t>Westinghouse Chapter 11 filing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08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 or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expensive than natural gas at present.</a:t>
            </a:r>
          </a:p>
          <a:p>
            <a:r>
              <a:rPr lang="en-US" dirty="0" smtClean="0"/>
              <a:t>Not accepted as a “renewable” or sustainable energy source.</a:t>
            </a:r>
          </a:p>
          <a:p>
            <a:r>
              <a:rPr lang="en-US" dirty="0" smtClean="0"/>
              <a:t>6 Reactors have closed in past few years, 4 more planned in next 10 years, and 10 or more are economically threatened.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67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utilize all of our energy sources in the best mix possible.</a:t>
            </a:r>
          </a:p>
          <a:p>
            <a:r>
              <a:rPr lang="en-US" dirty="0" smtClean="0"/>
              <a:t>Includes evaluation of highest and best land use, environmental effects, economics, and reliability.</a:t>
            </a:r>
          </a:p>
          <a:p>
            <a:r>
              <a:rPr lang="en-US" dirty="0" smtClean="0"/>
              <a:t>Regardless, need to strengthen grid.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UNM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04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solidFill>
                  <a:srgbClr val="000099"/>
                </a:solidFill>
              </a:rPr>
              <a:t>Risk vs. Benefit</a:t>
            </a:r>
            <a:endParaRPr lang="en-US" altLang="en-US" dirty="0">
              <a:solidFill>
                <a:srgbClr val="000099"/>
              </a:solidFill>
            </a:endParaRPr>
          </a:p>
        </p:txBody>
      </p:sp>
      <p:sp>
        <p:nvSpPr>
          <p:cNvPr id="5027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dirty="0" smtClean="0"/>
              <a:t>What is Nuclear?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dirty="0" smtClean="0"/>
              <a:t>What are the benefits and the risks?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76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83474" y="217714"/>
            <a:ext cx="7772400" cy="1447800"/>
          </a:xfrm>
        </p:spPr>
        <p:txBody>
          <a:bodyPr/>
          <a:lstStyle/>
          <a:p>
            <a:r>
              <a:rPr lang="en-US" altLang="en-US" dirty="0" smtClean="0"/>
              <a:t>Energy Density (km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 / </a:t>
            </a:r>
            <a:r>
              <a:rPr lang="en-US" altLang="en-US" dirty="0" err="1" smtClean="0"/>
              <a:t>TWhr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733759442"/>
              </p:ext>
            </p:extLst>
          </p:nvPr>
        </p:nvGraphicFramePr>
        <p:xfrm>
          <a:off x="805545" y="1872345"/>
          <a:ext cx="7772400" cy="3332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59682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Energy System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Energy Gain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Energy Density</a:t>
                      </a:r>
                      <a:endParaRPr lang="en-US" sz="2800" dirty="0"/>
                    </a:p>
                  </a:txBody>
                  <a:tcPr/>
                </a:tc>
              </a:tr>
              <a:tr h="59682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Nuclear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0.30</a:t>
                      </a:r>
                      <a:endParaRPr lang="en-US" sz="2800" dirty="0"/>
                    </a:p>
                  </a:txBody>
                  <a:tcPr/>
                </a:tc>
              </a:tr>
              <a:tr h="59682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Onshore Wind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1.15</a:t>
                      </a:r>
                      <a:endParaRPr lang="en-US" sz="2800" dirty="0"/>
                    </a:p>
                  </a:txBody>
                  <a:tcPr/>
                </a:tc>
              </a:tr>
              <a:tr h="59682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2.10</a:t>
                      </a:r>
                      <a:endParaRPr lang="en-US" sz="2800" dirty="0"/>
                    </a:p>
                  </a:txBody>
                  <a:tcPr/>
                </a:tc>
              </a:tr>
              <a:tr h="59682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PV Solar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16.10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949338" y="55799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Cheng, Hammond, “Life-cycle </a:t>
            </a:r>
            <a:r>
              <a:rPr lang="en-US" sz="1200" dirty="0"/>
              <a:t>energy densities and land-take requirements of various power generators: A UK </a:t>
            </a:r>
            <a:r>
              <a:rPr lang="en-US" sz="1200" dirty="0" smtClean="0"/>
              <a:t>perspective”, Journal of the Energy Institute, 90, 2, April 2017, pgs. 201-213</a:t>
            </a:r>
            <a:endParaRPr lang="en-US" sz="1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10AA-2C88-40B6-A305-B6930D223DA8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3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Nuclear needs to be IN our energy source mix for electrical generation.</a:t>
            </a:r>
          </a:p>
          <a:p>
            <a:r>
              <a:rPr lang="en-US" sz="3000" dirty="0" smtClean="0"/>
              <a:t>Nuclear has been UP and DOWN over the last 60 years and that will continue.</a:t>
            </a:r>
          </a:p>
          <a:p>
            <a:r>
              <a:rPr lang="en-US" sz="3000" dirty="0" smtClean="0"/>
              <a:t>Future is dependent on national priorities and international events.</a:t>
            </a:r>
          </a:p>
          <a:p>
            <a:r>
              <a:rPr lang="en-US" sz="3000" dirty="0" smtClean="0"/>
              <a:t>Get the word OUT on the many beneficial applications of nuclear.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22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17D8D-886B-45B7-8040-D001F513C26D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40500" y="6407150"/>
            <a:ext cx="2895600" cy="4508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  <p:pic>
        <p:nvPicPr>
          <p:cNvPr id="1118210" name="Picture 2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13" y="1577518"/>
            <a:ext cx="3631489" cy="36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31757" y="3448809"/>
            <a:ext cx="2974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Questions 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1364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Relating to the nucleus of an atom</a:t>
            </a:r>
          </a:p>
          <a:p>
            <a:r>
              <a:rPr lang="en-US" dirty="0" smtClean="0"/>
              <a:t>The utilizing of energy and / or radiation emitted from the nucleus</a:t>
            </a:r>
          </a:p>
          <a:p>
            <a:r>
              <a:rPr lang="en-US" dirty="0" smtClean="0"/>
              <a:t>Most often applied to nuclear energy from fission (splitting the nucleus) – used to generate electricity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80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809625"/>
          </a:xfrm>
        </p:spPr>
        <p:txBody>
          <a:bodyPr/>
          <a:lstStyle/>
          <a:p>
            <a:pPr algn="ctr"/>
            <a:r>
              <a:rPr lang="en-US" altLang="en-US">
                <a:solidFill>
                  <a:srgbClr val="000099"/>
                </a:solidFill>
              </a:rPr>
              <a:t>E = m c </a:t>
            </a:r>
            <a:r>
              <a:rPr lang="en-US" altLang="en-US" baseline="30000">
                <a:solidFill>
                  <a:srgbClr val="000099"/>
                </a:solidFill>
              </a:rPr>
              <a:t>2</a:t>
            </a:r>
            <a:endParaRPr lang="en-US" altLang="en-US">
              <a:solidFill>
                <a:srgbClr val="000099"/>
              </a:solidFill>
            </a:endParaRPr>
          </a:p>
        </p:txBody>
      </p:sp>
      <p:sp>
        <p:nvSpPr>
          <p:cNvPr id="5068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461963" indent="-461963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dirty="0" smtClean="0"/>
              <a:t>Nuclear processes involve the conservation </a:t>
            </a:r>
            <a:r>
              <a:rPr lang="en-US" altLang="en-US" dirty="0"/>
              <a:t>of mass-energy</a:t>
            </a:r>
          </a:p>
          <a:p>
            <a:pPr marL="461963" indent="-461963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dirty="0"/>
              <a:t>1 gram of mass </a:t>
            </a:r>
            <a:r>
              <a:rPr lang="en-US" altLang="en-US" dirty="0" smtClean="0"/>
              <a:t>=</a:t>
            </a:r>
          </a:p>
          <a:p>
            <a:pPr marL="0" indent="0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dirty="0" smtClean="0"/>
              <a:t> 	90 </a:t>
            </a:r>
            <a:r>
              <a:rPr lang="en-US" altLang="en-US" dirty="0"/>
              <a:t>mega MJ of energy</a:t>
            </a:r>
          </a:p>
          <a:p>
            <a:pPr marL="0" indent="0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dirty="0"/>
              <a:t>		</a:t>
            </a:r>
            <a:r>
              <a:rPr lang="en-US" altLang="en-US" dirty="0" smtClean="0"/>
              <a:t>20 </a:t>
            </a:r>
            <a:r>
              <a:rPr lang="en-US" altLang="en-US" dirty="0"/>
              <a:t>kilotons of </a:t>
            </a:r>
            <a:r>
              <a:rPr lang="en-US" altLang="en-US" dirty="0" smtClean="0"/>
              <a:t>chemical </a:t>
            </a:r>
            <a:r>
              <a:rPr lang="en-US" altLang="en-US" dirty="0"/>
              <a:t>energy</a:t>
            </a:r>
          </a:p>
          <a:p>
            <a:pPr marL="0" indent="0">
              <a:lnSpc>
                <a:spcPct val="50000"/>
              </a:lnSpc>
              <a:buNone/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93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 of Nuclear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Industrial</a:t>
            </a:r>
          </a:p>
          <a:p>
            <a:r>
              <a:rPr lang="en-US" dirty="0" smtClean="0"/>
              <a:t>Agricultural</a:t>
            </a:r>
          </a:p>
          <a:p>
            <a:r>
              <a:rPr lang="en-US" dirty="0" smtClean="0"/>
              <a:t>Medical</a:t>
            </a:r>
          </a:p>
          <a:p>
            <a:r>
              <a:rPr lang="en-US" dirty="0" smtClean="0"/>
              <a:t>Science</a:t>
            </a:r>
          </a:p>
          <a:p>
            <a:r>
              <a:rPr lang="en-US" dirty="0" smtClean="0"/>
              <a:t>Small Power Sources (“</a:t>
            </a:r>
            <a:r>
              <a:rPr lang="en-US" i="1" dirty="0" smtClean="0"/>
              <a:t>batteries</a:t>
            </a:r>
            <a:r>
              <a:rPr lang="en-US" dirty="0" smtClean="0"/>
              <a:t>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C6AB-BEEA-496E-8B2B-37D5A1B129C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16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UNM ncssc template</Template>
  <TotalTime>4008</TotalTime>
  <Words>1850</Words>
  <Application>Microsoft Office PowerPoint</Application>
  <PresentationFormat>On-screen Show (4:3)</PresentationFormat>
  <Paragraphs>378</Paragraphs>
  <Slides>62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Arial</vt:lpstr>
      <vt:lpstr>Arial Black</vt:lpstr>
      <vt:lpstr>Garamond</vt:lpstr>
      <vt:lpstr>Tahoma</vt:lpstr>
      <vt:lpstr>Tech Sans Book</vt:lpstr>
      <vt:lpstr>Times New Roman</vt:lpstr>
      <vt:lpstr>Wingdings</vt:lpstr>
      <vt:lpstr>Pixel</vt:lpstr>
      <vt:lpstr>Nuclear – In or Out? Up or Down?</vt:lpstr>
      <vt:lpstr>Nuclear</vt:lpstr>
      <vt:lpstr>Risk vs. Benefit</vt:lpstr>
      <vt:lpstr>Atoms for Peace (Dec. 1953)</vt:lpstr>
      <vt:lpstr>PowerPoint Presentation</vt:lpstr>
      <vt:lpstr>Risk vs. Benefit</vt:lpstr>
      <vt:lpstr>Nuclear</vt:lpstr>
      <vt:lpstr>E = m c 2</vt:lpstr>
      <vt:lpstr>Other Applications of Nuclear</vt:lpstr>
      <vt:lpstr>Attenuation of Radiation</vt:lpstr>
      <vt:lpstr>Industrial Thickness gauge</vt:lpstr>
      <vt:lpstr>Industrial</vt:lpstr>
      <vt:lpstr>Industrial</vt:lpstr>
      <vt:lpstr>Sterilization</vt:lpstr>
      <vt:lpstr>Tracers</vt:lpstr>
      <vt:lpstr>Leak Detection</vt:lpstr>
      <vt:lpstr>Agriculture</vt:lpstr>
      <vt:lpstr>Tracers – Other Applications</vt:lpstr>
      <vt:lpstr>Science</vt:lpstr>
      <vt:lpstr>Medical</vt:lpstr>
      <vt:lpstr>Medical Imaging</vt:lpstr>
      <vt:lpstr>Nuclear Power</vt:lpstr>
      <vt:lpstr>Producing Electricity</vt:lpstr>
      <vt:lpstr>Producing Electricity (cont’d)</vt:lpstr>
      <vt:lpstr>Producing Electricity (cont’d)</vt:lpstr>
      <vt:lpstr>Transmission &amp; Distribution</vt:lpstr>
      <vt:lpstr>PowerPoint Presentation</vt:lpstr>
      <vt:lpstr>PowerPoint Presentation</vt:lpstr>
      <vt:lpstr>Status of Nuclear Power</vt:lpstr>
      <vt:lpstr>World Electricity Production 2012</vt:lpstr>
      <vt:lpstr>PowerPoint Presentation</vt:lpstr>
      <vt:lpstr>Percent Generated By Nuclear</vt:lpstr>
      <vt:lpstr>Fraction from Nuclear</vt:lpstr>
      <vt:lpstr>China Electricity Generation</vt:lpstr>
      <vt:lpstr>Nuclear Power in the United States</vt:lpstr>
      <vt:lpstr>Basic Diagram of a PWR</vt:lpstr>
      <vt:lpstr>Basic Diagram of a BWR</vt:lpstr>
      <vt:lpstr>Reactor Generations</vt:lpstr>
      <vt:lpstr>Defense in Depth Safety Philosophy</vt:lpstr>
      <vt:lpstr>Next Generation Reactors</vt:lpstr>
      <vt:lpstr>Small Modular Reactors (SMR)</vt:lpstr>
      <vt:lpstr>SMRs as Coal replacements</vt:lpstr>
      <vt:lpstr>Nuclear as Sustainable</vt:lpstr>
      <vt:lpstr>Nuclear as Sustainable</vt:lpstr>
      <vt:lpstr>PowerPoint Presentation</vt:lpstr>
      <vt:lpstr>PowerPoint Presentation</vt:lpstr>
      <vt:lpstr>Cost per MWh supplied</vt:lpstr>
      <vt:lpstr>Carbon Impact by Source</vt:lpstr>
      <vt:lpstr>800 lb gorrilla(s)</vt:lpstr>
      <vt:lpstr>Three Mile Island</vt:lpstr>
      <vt:lpstr>Chernobyl</vt:lpstr>
      <vt:lpstr>Chernobyl</vt:lpstr>
      <vt:lpstr>Fukushima</vt:lpstr>
      <vt:lpstr>Fukushima</vt:lpstr>
      <vt:lpstr>Fukushima</vt:lpstr>
      <vt:lpstr>Up or Down</vt:lpstr>
      <vt:lpstr>Up or Down</vt:lpstr>
      <vt:lpstr>Up or Down</vt:lpstr>
      <vt:lpstr>Climate Change</vt:lpstr>
      <vt:lpstr>Energy Density (km2 / TWhr)</vt:lpstr>
      <vt:lpstr>Conclusion</vt:lpstr>
      <vt:lpstr>PowerPoint Presentation</vt:lpstr>
    </vt:vector>
  </TitlesOfParts>
  <Company>unm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Kinetics</dc:title>
  <dc:creator>bob</dc:creator>
  <cp:lastModifiedBy>Robert Busch</cp:lastModifiedBy>
  <cp:revision>126</cp:revision>
  <cp:lastPrinted>2017-06-07T15:09:18Z</cp:lastPrinted>
  <dcterms:created xsi:type="dcterms:W3CDTF">2001-05-07T22:32:54Z</dcterms:created>
  <dcterms:modified xsi:type="dcterms:W3CDTF">2017-06-16T16:35:22Z</dcterms:modified>
</cp:coreProperties>
</file>